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sldIdLst>
    <p:sldId id="256" r:id="rId2"/>
    <p:sldId id="520" r:id="rId3"/>
    <p:sldId id="521" r:id="rId4"/>
    <p:sldId id="467" r:id="rId5"/>
    <p:sldId id="469" r:id="rId6"/>
    <p:sldId id="470" r:id="rId7"/>
    <p:sldId id="471" r:id="rId8"/>
    <p:sldId id="468" r:id="rId9"/>
    <p:sldId id="464" r:id="rId10"/>
    <p:sldId id="465" r:id="rId11"/>
    <p:sldId id="476" r:id="rId12"/>
    <p:sldId id="477" r:id="rId13"/>
    <p:sldId id="478" r:id="rId14"/>
    <p:sldId id="479" r:id="rId15"/>
    <p:sldId id="480" r:id="rId16"/>
    <p:sldId id="481" r:id="rId17"/>
    <p:sldId id="482" r:id="rId18"/>
    <p:sldId id="483" r:id="rId19"/>
    <p:sldId id="484" r:id="rId20"/>
    <p:sldId id="485" r:id="rId21"/>
    <p:sldId id="486" r:id="rId22"/>
    <p:sldId id="487" r:id="rId23"/>
    <p:sldId id="488" r:id="rId24"/>
    <p:sldId id="489" r:id="rId25"/>
    <p:sldId id="499" r:id="rId26"/>
    <p:sldId id="498" r:id="rId27"/>
    <p:sldId id="503" r:id="rId28"/>
    <p:sldId id="504" r:id="rId29"/>
    <p:sldId id="505" r:id="rId30"/>
    <p:sldId id="506" r:id="rId31"/>
    <p:sldId id="500" r:id="rId32"/>
    <p:sldId id="507" r:id="rId33"/>
    <p:sldId id="510" r:id="rId34"/>
    <p:sldId id="501" r:id="rId35"/>
    <p:sldId id="511" r:id="rId36"/>
    <p:sldId id="512" r:id="rId37"/>
    <p:sldId id="513" r:id="rId38"/>
    <p:sldId id="514" r:id="rId39"/>
    <p:sldId id="502" r:id="rId40"/>
    <p:sldId id="515" r:id="rId41"/>
    <p:sldId id="516" r:id="rId42"/>
    <p:sldId id="517" r:id="rId43"/>
    <p:sldId id="519" r:id="rId44"/>
    <p:sldId id="518" r:id="rId45"/>
    <p:sldId id="472" r:id="rId46"/>
    <p:sldId id="473" r:id="rId47"/>
    <p:sldId id="474" r:id="rId48"/>
    <p:sldId id="475" r:id="rId49"/>
    <p:sldId id="490" r:id="rId50"/>
    <p:sldId id="491" r:id="rId51"/>
    <p:sldId id="492" r:id="rId52"/>
    <p:sldId id="493" r:id="rId53"/>
    <p:sldId id="494" r:id="rId54"/>
    <p:sldId id="495" r:id="rId55"/>
    <p:sldId id="496" r:id="rId56"/>
    <p:sldId id="497" r:id="rId57"/>
    <p:sldId id="466" r:id="rId58"/>
    <p:sldId id="522" r:id="rId5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7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37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06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29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7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4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5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2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9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3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A81D9-8560-49CE-A7C1-4E3E5A70F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906908"/>
            <a:ext cx="8727440" cy="2177412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err="1">
                <a:latin typeface="Arial" pitchFamily="34" charset="0"/>
                <a:cs typeface="Arial" pitchFamily="34" charset="0"/>
              </a:rPr>
              <a:t>Pemrograman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Python</a:t>
            </a:r>
            <a:br>
              <a:rPr lang="en-US" sz="5400" b="1" dirty="0">
                <a:latin typeface="Arial" pitchFamily="34" charset="0"/>
                <a:cs typeface="Arial" pitchFamily="34" charset="0"/>
              </a:rPr>
            </a:br>
            <a:r>
              <a:rPr lang="en-US" sz="5400" dirty="0">
                <a:latin typeface="Arial" pitchFamily="34" charset="0"/>
                <a:cs typeface="Arial" pitchFamily="34" charset="0"/>
              </a:rPr>
              <a:t>syntax, datatype</a:t>
            </a:r>
            <a:endParaRPr lang="id-ID" sz="5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B127A6-1B05-411F-B966-A922F91FE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1400" y="4178300"/>
            <a:ext cx="4432300" cy="5461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Imron</a:t>
            </a: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80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4D354-13DF-4424-BB8D-3C73CF96E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314" y="1301578"/>
            <a:ext cx="2640037" cy="1568231"/>
          </a:xfrm>
        </p:spPr>
        <p:txBody>
          <a:bodyPr/>
          <a:lstStyle/>
          <a:p>
            <a:pPr algn="l"/>
            <a:r>
              <a:rPr lang="en-US"/>
              <a:t>Tipe Data Python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86A740-6758-48B6-9FF8-0EB9BB6427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195"/>
          <a:stretch/>
        </p:blipFill>
        <p:spPr>
          <a:xfrm>
            <a:off x="4295926" y="535163"/>
            <a:ext cx="7758918" cy="30462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B19EFA-8908-40F8-BF34-ED6374DF0E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848"/>
          <a:stretch/>
        </p:blipFill>
        <p:spPr>
          <a:xfrm>
            <a:off x="4295926" y="3581400"/>
            <a:ext cx="7758918" cy="286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253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60EF-A772-4195-BC1F-186C7158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Number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340E-FFB5-4B08-AFA5-DE82CFBBC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Number adalah tipe data Python yang menyimpan nilai numerik.</a:t>
            </a:r>
          </a:p>
          <a:p>
            <a:r>
              <a:rPr lang="en-US" sz="2400"/>
              <a:t>Number adalah tipe data yang tidak berubah. Ini berarti, mengubah nilai dari sejumlah tipe data akan menghasilkan objek yang baru dialokasikan.</a:t>
            </a:r>
          </a:p>
          <a:p>
            <a:r>
              <a:rPr lang="sv-SE" sz="2400"/>
              <a:t>Objek Number dibuat saat pertama kali memberikan nilai</a:t>
            </a:r>
          </a:p>
          <a:p>
            <a:endParaRPr lang="sv-SE" sz="2400"/>
          </a:p>
          <a:p>
            <a:endParaRPr lang="sv-SE" sz="2400"/>
          </a:p>
          <a:p>
            <a:r>
              <a:rPr lang="en-US" sz="2400"/>
              <a:t>Python mendukung beberapa tipe data Number yaitu: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/>
              <a:t>Int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/>
              <a:t>Float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/>
              <a:t>Complex</a:t>
            </a:r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29EF72-C313-4D7C-AFE7-D71C7A11B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400" y="3265487"/>
            <a:ext cx="84582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306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B9009-5DB4-4D81-A7A8-F5201A10B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65238"/>
            <a:ext cx="4724400" cy="1143000"/>
          </a:xfrm>
        </p:spPr>
        <p:txBody>
          <a:bodyPr/>
          <a:lstStyle/>
          <a:p>
            <a:r>
              <a:rPr lang="en-US"/>
              <a:t>Python Number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57DB0-D05B-4D1A-9829-BEA6A59DE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556003"/>
            <a:ext cx="4584700" cy="2082797"/>
          </a:xfrm>
        </p:spPr>
        <p:txBody>
          <a:bodyPr>
            <a:normAutofit/>
          </a:bodyPr>
          <a:lstStyle/>
          <a:p>
            <a:r>
              <a:rPr lang="en-US" sz="2400"/>
              <a:t>Untuk memverifikasi tipe objek pada python, gunakan fungsi </a:t>
            </a:r>
            <a:r>
              <a:rPr lang="en-US" sz="2400" b="1"/>
              <a:t>type()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B8A8BC-58CD-46AA-B1DA-B0F8FEEF8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9" y="1101725"/>
            <a:ext cx="6833761" cy="3597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F6101D-6AFD-4C5D-BDDF-3F1133002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575" y="4824412"/>
            <a:ext cx="843915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81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A947-7AB1-4B68-B099-1B8B7DB5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Number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47A21-1D0B-4A41-B2F0-B1B6EEDE3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Int</a:t>
            </a:r>
          </a:p>
          <a:p>
            <a:pPr lvl="1"/>
            <a:r>
              <a:rPr lang="en-US" sz="2400"/>
              <a:t>Int, atau integer, adalah keseluruhan angka baik positif maupun negatif tanpa decimal, dengan panjang tak terbatas</a:t>
            </a:r>
          </a:p>
          <a:p>
            <a:pPr lvl="1"/>
            <a:r>
              <a:rPr lang="en-US" sz="2400"/>
              <a:t>Contoh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3B7DC0-CDC2-4496-AB79-F93029807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025" y="3244850"/>
            <a:ext cx="843915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96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A947-7AB1-4B68-B099-1B8B7DB5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Number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47A21-1D0B-4A41-B2F0-B1B6EEDE3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1315700" cy="4525963"/>
          </a:xfrm>
        </p:spPr>
        <p:txBody>
          <a:bodyPr>
            <a:normAutofit/>
          </a:bodyPr>
          <a:lstStyle/>
          <a:p>
            <a:r>
              <a:rPr lang="en-US" sz="2400"/>
              <a:t>Float</a:t>
            </a:r>
          </a:p>
          <a:p>
            <a:pPr lvl="1"/>
            <a:r>
              <a:rPr lang="en-US" sz="2400"/>
              <a:t>Float, atau “floating point number” adalah sebuah angka yang memiliki satu atau lebih desimal</a:t>
            </a:r>
          </a:p>
          <a:p>
            <a:pPr lvl="1"/>
            <a:r>
              <a:rPr lang="en-US" sz="2400"/>
              <a:t>Contoh :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r>
              <a:rPr lang="en-US" sz="2400"/>
              <a:t>Float dapat berupa angka scientific  dengan “e” untuk mengindikasikan pangkat 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CBF215-A223-4CE2-9976-4CE2A0BE1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62" y="3248025"/>
            <a:ext cx="8448675" cy="18859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22AD65-DFDC-4203-A0BA-DC2EB96810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962" y="5621337"/>
            <a:ext cx="842962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78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A947-7AB1-4B68-B099-1B8B7DB5B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Number [5]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47A21-1D0B-4A41-B2F0-B1B6EEDE3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Complex</a:t>
            </a:r>
          </a:p>
          <a:p>
            <a:pPr lvl="1"/>
            <a:r>
              <a:rPr lang="en-US" sz="2400"/>
              <a:t>Angka complex tertulis dengan “j” sebagai bagian dari imaginary nya</a:t>
            </a:r>
          </a:p>
          <a:p>
            <a:pPr lvl="1"/>
            <a:r>
              <a:rPr lang="en-US" sz="2400"/>
              <a:t>Contoh :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980F6D-C214-41E3-8832-1A568D5A5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600" y="2929734"/>
            <a:ext cx="84582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663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80BB1-20CE-4CAD-9F19-10B6C481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Number [6] - Konversi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30137-6D3E-4B66-8667-2DAF4E772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Pada Python user bisa mengkonversi tipe data dengan menggunakan fungsi 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b="1"/>
              <a:t>int (x)</a:t>
            </a:r>
            <a:r>
              <a:rPr lang="en-US" sz="2400"/>
              <a:t>, untuk meng-konversi x menjadi plain integer.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b="1"/>
              <a:t>long (x)</a:t>
            </a:r>
            <a:r>
              <a:rPr lang="en-US" sz="2400"/>
              <a:t>, untuk meng-konversi x menjadi long integer.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b="1"/>
              <a:t>float (x)</a:t>
            </a:r>
            <a:r>
              <a:rPr lang="en-US" sz="2400"/>
              <a:t>, untuk meng-konversi x menjadi floating point number.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b="1"/>
              <a:t>complex (x)</a:t>
            </a:r>
            <a:r>
              <a:rPr lang="en-US" sz="2400"/>
              <a:t>, untuk meng-konversi x menjadi complex number dengan real part x dan imaginary part zero.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b="1"/>
              <a:t>complex (x,y)</a:t>
            </a:r>
            <a:r>
              <a:rPr lang="en-US" sz="2400"/>
              <a:t>, untuk meng-konversi x dan y menjadi complex number dengan real part x dan imaginary part y.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405550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31C0-B590-4B2E-93A2-5CE62748A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" y="38100"/>
            <a:ext cx="5156200" cy="69373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Fungsi Matematika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A99AD-7A5D-4354-8CCA-A883656D8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D7D7B-D5D7-406D-9A30-F845CB71A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795335"/>
            <a:ext cx="6180617" cy="37893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F32020-9D7D-4B2B-8D76-B6B28F565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469" y="2706964"/>
            <a:ext cx="5955547" cy="410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781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31C0-B590-4B2E-93A2-5CE62748A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" y="38100"/>
            <a:ext cx="5156200" cy="69373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Fungsi Random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A99AD-7A5D-4354-8CCA-A883656D8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EB787A-DDB2-4D30-810B-6CDA0B5E4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837" y="731834"/>
            <a:ext cx="6984624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010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31C0-B590-4B2E-93A2-5CE62748A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" y="38100"/>
            <a:ext cx="5765800" cy="69373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/>
              <a:t>Fungsi Trigonometri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A99AD-7A5D-4354-8CCA-A883656D8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BA63F7-1CD4-4209-8A53-E070871F6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4" y="808034"/>
            <a:ext cx="7578033" cy="539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091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31E2-4CF0-4E33-97AA-61B2E6E56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Kenapa Python?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9D9F9-9C90-423D-861C-A0BEA5C61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/>
              <a:t>Python bekerja pada </a:t>
            </a:r>
            <a:r>
              <a:rPr lang="en-US" sz="2400"/>
              <a:t>banyak </a:t>
            </a:r>
            <a:r>
              <a:rPr lang="id-ID" sz="2400"/>
              <a:t>platform (Windows, Mac, Linux, Raspberry Pi, dll).</a:t>
            </a:r>
            <a:endParaRPr lang="en-US" sz="2400"/>
          </a:p>
          <a:p>
            <a:r>
              <a:rPr lang="id-ID" sz="2400"/>
              <a:t>Python memiliki </a:t>
            </a:r>
            <a:r>
              <a:rPr lang="en-US" sz="2400"/>
              <a:t>syntax yang </a:t>
            </a:r>
            <a:r>
              <a:rPr lang="id-ID" sz="2400"/>
              <a:t>sederhana mirip dengan bahasa Inggris.</a:t>
            </a:r>
            <a:endParaRPr lang="en-US" sz="2400"/>
          </a:p>
          <a:p>
            <a:r>
              <a:rPr lang="id-ID" sz="2400"/>
              <a:t>Python memiliki </a:t>
            </a:r>
            <a:r>
              <a:rPr lang="en-US" sz="2400"/>
              <a:t>syntax </a:t>
            </a:r>
            <a:r>
              <a:rPr lang="id-ID" sz="2400"/>
              <a:t>yang memungkinkan </a:t>
            </a:r>
            <a:r>
              <a:rPr lang="en-US" sz="2400"/>
              <a:t>user </a:t>
            </a:r>
            <a:r>
              <a:rPr lang="id-ID" sz="2400"/>
              <a:t>untuk menulis program dengan </a:t>
            </a:r>
            <a:r>
              <a:rPr lang="en-US" sz="2400"/>
              <a:t>jumlah </a:t>
            </a:r>
            <a:r>
              <a:rPr lang="id-ID" sz="2400"/>
              <a:t>baris lebih sedikit daripada beberapa bahasa pemrograman lainnya.</a:t>
            </a:r>
            <a:endParaRPr lang="en-US" sz="2400"/>
          </a:p>
          <a:p>
            <a:r>
              <a:rPr lang="id-ID" sz="2400"/>
              <a:t>Python berjalan pada sistem interpreter, yang berarti kode tersebut dapat dijalankan segera setelah ditulis. Ini berarti bahwa prototipe bisa sangat cepat</a:t>
            </a:r>
            <a:r>
              <a:rPr lang="en-US" sz="2400"/>
              <a:t> dilakukan</a:t>
            </a:r>
            <a:r>
              <a:rPr lang="id-ID" sz="2400"/>
              <a:t>.</a:t>
            </a:r>
            <a:endParaRPr lang="en-US" sz="2400"/>
          </a:p>
          <a:p>
            <a:r>
              <a:rPr lang="id-ID" sz="2400"/>
              <a:t>Python dapat diperlakukan dengan cara prosedural, cara berorientasi objek atau cara fungsional.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1730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3C648-A17A-4602-970B-226F79E92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String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8CB6B-6AA6-4913-BD66-227096457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String adalah jenis yang paling populer di bahasa pemrograman.</a:t>
            </a:r>
          </a:p>
          <a:p>
            <a:r>
              <a:rPr lang="en-US" sz="2400"/>
              <a:t>Dalam python string dapat dibuat dengan melampirkan karakter dalam tanda kutip.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Python memperlakukan tanda kutip tunggal sama dengan tanda kutip ganda</a:t>
            </a:r>
          </a:p>
          <a:p>
            <a:pPr lvl="1"/>
            <a:r>
              <a:rPr lang="en-US" sz="2400"/>
              <a:t>String</a:t>
            </a:r>
            <a:r>
              <a:rPr lang="en-US" sz="2400">
                <a:solidFill>
                  <a:srgbClr val="FF0000"/>
                </a:solidFill>
              </a:rPr>
              <a:t> ‘hello’</a:t>
            </a:r>
            <a:r>
              <a:rPr lang="en-US" sz="2400"/>
              <a:t> sama dengan </a:t>
            </a:r>
            <a:r>
              <a:rPr lang="en-US" sz="2400">
                <a:solidFill>
                  <a:srgbClr val="FF0000"/>
                </a:solidFill>
              </a:rPr>
              <a:t>“hello”</a:t>
            </a:r>
          </a:p>
          <a:p>
            <a:r>
              <a:rPr lang="en-US" sz="2400"/>
              <a:t>String dapat dicetak ke layar dengan menggunakan fungsi </a:t>
            </a:r>
            <a:r>
              <a:rPr lang="en-US" sz="2400" b="1"/>
              <a:t>print()</a:t>
            </a:r>
            <a:r>
              <a:rPr lang="en-US" sz="2400"/>
              <a:t>.</a:t>
            </a:r>
          </a:p>
          <a:p>
            <a:pPr lvl="1"/>
            <a:r>
              <a:rPr lang="en-US" sz="2400"/>
              <a:t>Contoh :</a:t>
            </a:r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651ECD-0F1A-4F95-9D7D-2B3039008F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" r="6684" b="2477"/>
          <a:stretch/>
        </p:blipFill>
        <p:spPr>
          <a:xfrm>
            <a:off x="2611436" y="4710111"/>
            <a:ext cx="1706564" cy="4079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199F5B-8F5D-4EE1-9E21-97475C2C2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76" b="21262"/>
          <a:stretch/>
        </p:blipFill>
        <p:spPr>
          <a:xfrm>
            <a:off x="1044574" y="2603499"/>
            <a:ext cx="3433352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96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3229D-7D79-4C9E-9AAE-A4F5357AD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String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F961A-435E-4515-9098-735291BAC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Mengakses Nilai dalam String</a:t>
            </a:r>
          </a:p>
          <a:p>
            <a:pPr lvl="1"/>
            <a:r>
              <a:rPr lang="en-US" sz="2400"/>
              <a:t>Untuk mengakses substring, gunakan tanda kurung siku</a:t>
            </a:r>
          </a:p>
          <a:p>
            <a:pPr lvl="1"/>
            <a:r>
              <a:rPr lang="en-US" sz="2400"/>
              <a:t>Contoh :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r>
              <a:rPr lang="en-US" sz="2400"/>
              <a:t>Mengupdate String</a:t>
            </a:r>
          </a:p>
          <a:p>
            <a:pPr lvl="1"/>
            <a:r>
              <a:rPr lang="en-US" sz="2400"/>
              <a:t>String dapat diupdate dengan menugaskan kembali variable yang berisi string tadi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C96AB6-DFC3-4D00-9643-97D576D56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2924175"/>
            <a:ext cx="8458200" cy="695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208D75-E6BA-4B4D-ACE0-8B7BA76ADD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400" y="3696496"/>
            <a:ext cx="84582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74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C5D0A-9850-4CBE-A15B-DF4004DAE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String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2898D-0214-4EC3-831B-DD0F5ACD1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Fungsi strip() : membuang semua </a:t>
            </a:r>
            <a:r>
              <a:rPr lang="en-US" sz="2400" i="1"/>
              <a:t>whitespace</a:t>
            </a:r>
            <a:r>
              <a:rPr lang="en-US" sz="2400"/>
              <a:t> dari awal hingga akhir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Fungsi len() : me-return panjang dari string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Fungsi lower() : me-return string dalam </a:t>
            </a:r>
            <a:r>
              <a:rPr lang="en-US" sz="2400" i="1"/>
              <a:t>lower case</a:t>
            </a:r>
          </a:p>
          <a:p>
            <a:endParaRPr lang="en-US" sz="2400" i="1"/>
          </a:p>
          <a:p>
            <a:endParaRPr lang="en-US" sz="2400"/>
          </a:p>
          <a:p>
            <a:r>
              <a:rPr lang="en-US" sz="2400"/>
              <a:t>Fungsi upper() : me-return string dalam </a:t>
            </a:r>
            <a:r>
              <a:rPr lang="en-US" sz="2400" i="1"/>
              <a:t>upper case</a:t>
            </a:r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65F62-414D-4978-B13E-AAEAE62C8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775" y="2101850"/>
            <a:ext cx="8477250" cy="723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5CAD9D-955D-47D3-950F-2D13F8C8D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775" y="3416300"/>
            <a:ext cx="8448675" cy="723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3F8EE1-FC0B-4D11-8659-0F780695AE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6725" y="4756150"/>
            <a:ext cx="8467725" cy="733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7BB127-A80D-437F-9885-A3F1593EF5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6725" y="5973766"/>
            <a:ext cx="84391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31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C5D0A-9850-4CBE-A15B-DF4004DAE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String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2898D-0214-4EC3-831B-DD0F5ACD1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Fungsi replace() : menggantikan string dengan string lain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Fungsi split() : memisah string bila menemukan separator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AEA0E1-21C3-47E2-995B-B3EF2165B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875" y="2114550"/>
            <a:ext cx="8477250" cy="723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46507F-AA77-436D-B2BE-97DE58586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875" y="3441694"/>
            <a:ext cx="84582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363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6E100-CF37-49FC-878E-6355ED8D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String [5]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87ABD-7178-438B-A895-3926C8B05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Command-line String Input</a:t>
            </a:r>
          </a:p>
          <a:p>
            <a:pPr lvl="1"/>
            <a:r>
              <a:rPr lang="en-US" sz="2400"/>
              <a:t>Python memungkinkan pengguna untuk menginputkan string</a:t>
            </a:r>
          </a:p>
          <a:p>
            <a:pPr lvl="1"/>
            <a:r>
              <a:rPr lang="en-US" sz="2400"/>
              <a:t>Proses input string bisa menggunakan fungsi </a:t>
            </a:r>
            <a:r>
              <a:rPr lang="en-US" sz="2400" b="1">
                <a:solidFill>
                  <a:srgbClr val="FF0000"/>
                </a:solidFill>
              </a:rPr>
              <a:t>input()</a:t>
            </a:r>
          </a:p>
          <a:p>
            <a:pPr lvl="1"/>
            <a:r>
              <a:rPr lang="en-US" sz="2400"/>
              <a:t>Contoh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7506CF-ED00-4670-804A-06701A6A7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62" y="3396459"/>
            <a:ext cx="844867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522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E23BD-0D8C-425D-866C-7A8A90FA7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Python Collections (Arrays)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AD604-454C-4D1C-883B-655B16151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Terdapat 4 tipe data collection pada pemrograman python:</a:t>
            </a:r>
          </a:p>
          <a:p>
            <a:pPr lvl="1"/>
            <a:r>
              <a:rPr lang="en-US" sz="2400" b="1"/>
              <a:t>List </a:t>
            </a:r>
            <a:r>
              <a:rPr lang="en-US" sz="2400"/>
              <a:t>adalah collection yang runtut dan dapat diubah. Mengijinkan member ganda.</a:t>
            </a:r>
          </a:p>
          <a:p>
            <a:pPr lvl="1"/>
            <a:r>
              <a:rPr lang="en-US" sz="2400" b="1"/>
              <a:t>Tuple </a:t>
            </a:r>
            <a:r>
              <a:rPr lang="en-US" sz="2400"/>
              <a:t>adalah collection yang runtut dan tidak dapat diubah. Mengijinkan member ganda.</a:t>
            </a:r>
          </a:p>
          <a:p>
            <a:pPr lvl="1"/>
            <a:r>
              <a:rPr lang="en-US" sz="2400" b="1"/>
              <a:t>Set </a:t>
            </a:r>
            <a:r>
              <a:rPr lang="en-US" sz="2400"/>
              <a:t>adalah collection yang tidak runtut dan tidak berindeks. Tidak mengijinkan adanya member ganda.</a:t>
            </a:r>
          </a:p>
          <a:p>
            <a:pPr lvl="1"/>
            <a:r>
              <a:rPr lang="en-US" sz="2400" b="1"/>
              <a:t>Dictionary</a:t>
            </a:r>
            <a:r>
              <a:rPr lang="en-US" sz="2400"/>
              <a:t> adalah collection yang tidak runtut, dapat diubah, dan berindeks. Tidak mengijinkan adanya member ganda.</a:t>
            </a:r>
          </a:p>
          <a:p>
            <a:r>
              <a:rPr lang="en-US" sz="2400"/>
              <a:t>Dalam memilih tipe collection, penting untuk mengetahui property dari tipe yang digunakan.</a:t>
            </a:r>
          </a:p>
        </p:txBody>
      </p:sp>
    </p:spTree>
    <p:extLst>
      <p:ext uri="{BB962C8B-B14F-4D97-AF65-F5344CB8AC3E}">
        <p14:creationId xmlns:p14="http://schemas.microsoft.com/office/powerpoint/2010/main" val="16854095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List </a:t>
            </a:r>
            <a:r>
              <a:rPr lang="en-US" sz="2400"/>
              <a:t>adalah collection yang runtut dan dapat diubah, mengijinkan member ganda.</a:t>
            </a:r>
          </a:p>
          <a:p>
            <a:r>
              <a:rPr lang="en-US" sz="2400"/>
              <a:t>Pada python, list dituliskan dengan </a:t>
            </a:r>
            <a:r>
              <a:rPr lang="en-US" sz="2400" i="1"/>
              <a:t>square bracket</a:t>
            </a:r>
            <a:r>
              <a:rPr lang="en-US" sz="2400"/>
              <a:t>.</a:t>
            </a:r>
          </a:p>
          <a:p>
            <a:r>
              <a:rPr lang="en-US" sz="2400"/>
              <a:t>Membuat list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Mengakses item pada list (dengan merujuk pada index number)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Mengubah nilai item pada list (dengan merujuk pada index number)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906F34-58FE-4789-AF32-EA1C39646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531" y="2944053"/>
            <a:ext cx="8448675" cy="704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3F3EB95-9DF5-430C-8158-74AC8D74F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31" y="4259328"/>
            <a:ext cx="8448675" cy="7334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925E75-2318-468D-9D2E-1E27673ADA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6531" y="5641336"/>
            <a:ext cx="8448675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772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Mencek jika item ada pada list (dengan menggunakan “</a:t>
            </a:r>
            <a:r>
              <a:rPr lang="en-US" sz="2400" b="1"/>
              <a:t>in” 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Panjang list (untuk mengetahui banyak item pada list)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Menambah item pada list (menggunakan </a:t>
            </a:r>
            <a:r>
              <a:rPr lang="en-US" sz="2400" b="1"/>
              <a:t>append()</a:t>
            </a:r>
            <a:r>
              <a:rPr lang="en-US" sz="2400"/>
              <a:t> 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Mengubah item dengan indeks tertentu pada list (menggunakan </a:t>
            </a:r>
            <a:r>
              <a:rPr lang="en-US" sz="2400" b="1"/>
              <a:t>insert()</a:t>
            </a:r>
            <a:r>
              <a:rPr lang="en-US" sz="2400"/>
              <a:t> ):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403F8-9250-4D68-B4A6-29A9F5DCD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54" y="2011844"/>
            <a:ext cx="8467725" cy="952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296BAA-7D3A-425B-8921-425930745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54" y="3442245"/>
            <a:ext cx="8448675" cy="7334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B0C01C-D8EB-40A0-B8CF-041EB2C06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279" y="4680075"/>
            <a:ext cx="8458200" cy="9429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8E3FF0C-21D9-4E2D-9569-82785CFAE7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3279" y="5962235"/>
            <a:ext cx="84582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3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3943"/>
            <a:ext cx="10972800" cy="4525963"/>
          </a:xfrm>
        </p:spPr>
        <p:txBody>
          <a:bodyPr>
            <a:normAutofit/>
          </a:bodyPr>
          <a:lstStyle/>
          <a:p>
            <a:r>
              <a:rPr lang="en-US" sz="2400"/>
              <a:t>Membuang item tertentu pada list (dengan menggunakan </a:t>
            </a:r>
            <a:r>
              <a:rPr lang="en-US" sz="2400" b="1"/>
              <a:t>remove()</a:t>
            </a:r>
            <a:r>
              <a:rPr lang="en-US" sz="2400"/>
              <a:t> )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Membuang item dengan indeks tertentu pada list (menggunakan </a:t>
            </a:r>
            <a:r>
              <a:rPr lang="en-US" sz="2400" b="1"/>
              <a:t>pop()</a:t>
            </a:r>
            <a:r>
              <a:rPr lang="en-US" sz="2400"/>
              <a:t>  atau </a:t>
            </a:r>
            <a:r>
              <a:rPr lang="en-US" sz="2400" b="1"/>
              <a:t>del()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 b="1"/>
              <a:t>del () </a:t>
            </a:r>
            <a:r>
              <a:rPr lang="en-US" sz="2400"/>
              <a:t>juga dapat digunakan untuk menghapus list secara total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C36E9C-3673-4570-B31B-C9CBFA17E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329" y="2004390"/>
            <a:ext cx="8420100" cy="9334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83DC42-099C-4A27-98D8-CEE25F036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29" y="3400186"/>
            <a:ext cx="8448675" cy="952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63CECF-7E17-44C6-9BC9-6F33C8F4B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329" y="4481789"/>
            <a:ext cx="8448675" cy="9620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FE9BAC3-3558-4F11-88C7-A3233F0CC4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3754" y="5920823"/>
            <a:ext cx="844867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288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Mengosongkan item pada list (dengan menggunakan </a:t>
            </a:r>
            <a:r>
              <a:rPr lang="en-US" sz="2400" b="1"/>
              <a:t>clear()</a:t>
            </a:r>
            <a:r>
              <a:rPr lang="en-US" sz="2400"/>
              <a:t> )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List konstruktor (dengan menggunakan </a:t>
            </a:r>
            <a:r>
              <a:rPr lang="en-US" sz="2400" b="1"/>
              <a:t>list()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B5B84-F01B-4CD0-A8DB-10E998C19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250" y="2069617"/>
            <a:ext cx="8467725" cy="9429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F613AF5-2467-437B-9AA3-74CB91165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250" y="3429000"/>
            <a:ext cx="847725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03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ACB53-A177-4EB3-AC9A-0F04B384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vs Bahasa Pemrograman Lain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863D8-10EE-45A7-89E3-67C6C9281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/>
              <a:t>Python dirancang untuk </a:t>
            </a:r>
            <a:r>
              <a:rPr lang="en-US" sz="2400"/>
              <a:t>mudah </a:t>
            </a:r>
            <a:r>
              <a:rPr lang="id-ID" sz="2400"/>
              <a:t>dibaca, dan memiliki beberapa kesamaan dengan bahasa Inggris dengan </a:t>
            </a:r>
            <a:r>
              <a:rPr lang="en-US" sz="2400"/>
              <a:t>campuran </a:t>
            </a:r>
            <a:r>
              <a:rPr lang="id-ID" sz="2400"/>
              <a:t>matematika.</a:t>
            </a:r>
            <a:endParaRPr lang="en-US" sz="2400"/>
          </a:p>
          <a:p>
            <a:r>
              <a:rPr lang="id-ID" sz="2400"/>
              <a:t>Python menggunakan baris baru untuk menyelesaikan perintah, dibandingkan dengan bahasa pemrograman lain yang sering menggunakan titik koma atau tanda kurung.</a:t>
            </a:r>
            <a:endParaRPr lang="en-US" sz="2400"/>
          </a:p>
          <a:p>
            <a:r>
              <a:rPr lang="id-ID" sz="2400"/>
              <a:t>Python bergantung pada indentasi, menggunakan spasi, untuk mendefinisikan ruang lingkup; seperti lingkup loop, fungsi, dan kelas. Bahasa pemrograman lainnya sering menggunakan kurung kurawal untuk ini.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508659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3193774" cy="4525963"/>
          </a:xfrm>
        </p:spPr>
        <p:txBody>
          <a:bodyPr>
            <a:normAutofit/>
          </a:bodyPr>
          <a:lstStyle/>
          <a:p>
            <a:r>
              <a:rPr lang="en-US" sz="2400"/>
              <a:t>List method 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4D055A-621C-474D-A332-79E9B1DFF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600203"/>
            <a:ext cx="876300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116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Tuple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24875"/>
            <a:ext cx="10972800" cy="4708528"/>
          </a:xfrm>
        </p:spPr>
        <p:txBody>
          <a:bodyPr>
            <a:normAutofit/>
          </a:bodyPr>
          <a:lstStyle/>
          <a:p>
            <a:r>
              <a:rPr lang="en-US" sz="2400" b="1"/>
              <a:t>Tuple </a:t>
            </a:r>
            <a:r>
              <a:rPr lang="en-US" sz="2400"/>
              <a:t>adalah collection yang runtut dan tidak dapat diubah. Mengijinkan member ganda.</a:t>
            </a:r>
          </a:p>
          <a:p>
            <a:r>
              <a:rPr lang="en-US" sz="2400"/>
              <a:t>Pada python, tuple dituliskan dengan </a:t>
            </a:r>
            <a:r>
              <a:rPr lang="en-US" sz="2400" i="1"/>
              <a:t>round bracket</a:t>
            </a:r>
            <a:r>
              <a:rPr lang="en-US" sz="2400"/>
              <a:t>.</a:t>
            </a:r>
          </a:p>
          <a:p>
            <a:r>
              <a:rPr lang="en-US" sz="2400"/>
              <a:t>Membuat tuple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Mengakses item pada tuple (dengan merujuk pada index number)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Mengubah nilai item pada tuple (</a:t>
            </a:r>
            <a:r>
              <a:rPr lang="en-US" sz="2400" b="1">
                <a:solidFill>
                  <a:srgbClr val="FF0000"/>
                </a:solidFill>
              </a:rPr>
              <a:t>tuple tidak dapat diubah</a:t>
            </a:r>
            <a:r>
              <a:rPr lang="en-US" sz="2400"/>
              <a:t>) :</a:t>
            </a:r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D9F5BA-D1F1-4E2D-BBD2-F6890092F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538" y="3058563"/>
            <a:ext cx="8439150" cy="7143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A19651-5F95-4879-9260-7C6078BBA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38" y="4466470"/>
            <a:ext cx="8448675" cy="7143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034AEC-B913-4DF2-B445-96A88055E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538" y="5635357"/>
            <a:ext cx="84772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0075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Tuple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Mencek jika item ada pada tuple (dengan menggunakan “</a:t>
            </a:r>
            <a:r>
              <a:rPr lang="en-US" sz="2400" b="1"/>
              <a:t>in” 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Panjang tuple (untuk mengetahui banyak item pada tuple)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Menambah item pada tuple (</a:t>
            </a:r>
            <a:r>
              <a:rPr lang="en-US" sz="2400" b="1">
                <a:solidFill>
                  <a:srgbClr val="FF0000"/>
                </a:solidFill>
              </a:rPr>
              <a:t>tuple tidak dapat diubah</a:t>
            </a:r>
            <a:r>
              <a:rPr lang="en-US" sz="2400"/>
              <a:t>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Menghapus item pada tuple (</a:t>
            </a:r>
            <a:r>
              <a:rPr lang="en-US" sz="2400" b="1">
                <a:solidFill>
                  <a:srgbClr val="FF0000"/>
                </a:solidFill>
              </a:rPr>
              <a:t>tuple tidak dapat diubah</a:t>
            </a:r>
            <a:r>
              <a:rPr lang="en-US" sz="2400"/>
              <a:t>)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F10033-FBED-4E0E-92B1-2A056771A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54" y="2025959"/>
            <a:ext cx="8429625" cy="9429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30B1F0-96CE-478D-91B7-BB784B4F0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704" y="3351159"/>
            <a:ext cx="8448675" cy="7429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8DF3EF-9600-45F5-9C7E-2D2BF90898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3279" y="4659165"/>
            <a:ext cx="84582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98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Tuple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0278" cy="4525963"/>
          </a:xfrm>
        </p:spPr>
        <p:txBody>
          <a:bodyPr>
            <a:normAutofit/>
          </a:bodyPr>
          <a:lstStyle/>
          <a:p>
            <a:r>
              <a:rPr lang="en-US" sz="2400"/>
              <a:t>Tuple konstruktor (dengan menggunakan </a:t>
            </a:r>
            <a:r>
              <a:rPr lang="en-US" sz="2400" b="1"/>
              <a:t>tuple()</a:t>
            </a:r>
            <a:r>
              <a:rPr lang="en-US" sz="2400"/>
              <a:t>) 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Tuple method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90F2EA-D425-46EC-90BE-B9B2EE5B4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223" y="3436448"/>
            <a:ext cx="8763000" cy="1238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15E4C4-3629-4092-BB15-E2F91F8CE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804" y="2076450"/>
            <a:ext cx="842962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817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Set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5461"/>
            <a:ext cx="10972800" cy="5572539"/>
          </a:xfrm>
        </p:spPr>
        <p:txBody>
          <a:bodyPr>
            <a:normAutofit/>
          </a:bodyPr>
          <a:lstStyle/>
          <a:p>
            <a:r>
              <a:rPr lang="en-US" sz="2400" b="1"/>
              <a:t>Set </a:t>
            </a:r>
            <a:r>
              <a:rPr lang="en-US" sz="2400"/>
              <a:t>adalah collection yang tidak runtut dan tidak berindeks, tidak mengijinkan adanya member ganda.</a:t>
            </a:r>
          </a:p>
          <a:p>
            <a:r>
              <a:rPr lang="en-US" sz="2400"/>
              <a:t>Pada python, set dituliskan dengan </a:t>
            </a:r>
            <a:r>
              <a:rPr lang="en-US" sz="2400" i="1"/>
              <a:t>curly bracket</a:t>
            </a:r>
            <a:r>
              <a:rPr lang="en-US" sz="2400"/>
              <a:t>.</a:t>
            </a:r>
          </a:p>
          <a:p>
            <a:r>
              <a:rPr lang="en-US" sz="2400"/>
              <a:t>Membuat set (set tidak runtut, sehingga akan tampil random)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Mengakses item pada set (tidak dapat merujuk pada index number karena set tidak runtut). Namun dapat menggunakan for loop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Mengubah nilai item set (set tidak dapat diubah nilainya, namu dapat ditambahkan jumlah itemnya)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3E767A-2C64-4376-9705-98E5F2096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55" y="3062290"/>
            <a:ext cx="8467725" cy="7334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7A3B718-51C4-4915-A52A-2063CD885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30" y="4733507"/>
            <a:ext cx="84391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358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Set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5118649"/>
          </a:xfrm>
        </p:spPr>
        <p:txBody>
          <a:bodyPr>
            <a:normAutofit/>
          </a:bodyPr>
          <a:lstStyle/>
          <a:p>
            <a:r>
              <a:rPr lang="en-US" sz="2400"/>
              <a:t>Panjang set (untuk mengetahui banyak item pada set) 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Menambah item pada set (menggunakan </a:t>
            </a:r>
            <a:r>
              <a:rPr lang="en-US" sz="2400" b="1"/>
              <a:t>add() </a:t>
            </a:r>
            <a:r>
              <a:rPr lang="en-US" sz="2400"/>
              <a:t>atau </a:t>
            </a:r>
            <a:r>
              <a:rPr lang="en-US" sz="2400" b="1"/>
              <a:t>update()</a:t>
            </a:r>
            <a:r>
              <a:rPr lang="en-US" sz="2400"/>
              <a:t> )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4A823C-ECBB-4BEB-9CB5-0801383CB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61" y="2011846"/>
            <a:ext cx="8458200" cy="952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A833CC-BEF7-4833-99F8-5F0DCBE76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761" y="3309729"/>
            <a:ext cx="8458200" cy="14192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85820D-DA24-47AF-95D5-E041D5E429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761" y="4713218"/>
            <a:ext cx="84867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7165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List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3943"/>
            <a:ext cx="10972800" cy="4525963"/>
          </a:xfrm>
        </p:spPr>
        <p:txBody>
          <a:bodyPr>
            <a:normAutofit/>
          </a:bodyPr>
          <a:lstStyle/>
          <a:p>
            <a:r>
              <a:rPr lang="en-US" sz="2400"/>
              <a:t>Membuang item pada set (dengan menggunakan </a:t>
            </a:r>
            <a:r>
              <a:rPr lang="en-US" sz="2400" b="1"/>
              <a:t>remove()</a:t>
            </a:r>
            <a:r>
              <a:rPr lang="en-US" sz="2400"/>
              <a:t> , </a:t>
            </a:r>
            <a:r>
              <a:rPr lang="en-US" sz="2400" b="1"/>
              <a:t>discard(), </a:t>
            </a:r>
            <a:r>
              <a:rPr lang="en-US" sz="2400"/>
              <a:t>atau </a:t>
            </a:r>
            <a:r>
              <a:rPr lang="en-US" sz="2400" b="1"/>
              <a:t>pop()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DD6F50-584D-43A9-9323-6F4F69FC5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328" y="1947655"/>
            <a:ext cx="8448675" cy="14001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0CBEB0E-F7B9-4D0C-9E32-0B4D05AD7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54" y="3389244"/>
            <a:ext cx="8429625" cy="13906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5A9C7-C488-4041-B8EE-8BC1320ED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328" y="4842537"/>
            <a:ext cx="845820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47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Set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del () </a:t>
            </a:r>
            <a:r>
              <a:rPr lang="en-US" sz="2400"/>
              <a:t>juga dapat digunakan untuk menghapus set secara total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Mengosongkan item pada set (dengan menggunakan </a:t>
            </a:r>
            <a:r>
              <a:rPr lang="en-US" sz="2400" b="1"/>
              <a:t>clear()</a:t>
            </a:r>
            <a:r>
              <a:rPr lang="en-US" sz="2400"/>
              <a:t> 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Set konstruktor (dengan menggunakan </a:t>
            </a:r>
            <a:r>
              <a:rPr lang="en-US" sz="2400" b="1"/>
              <a:t>set()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3E1418-B772-4ED3-B356-F7867DCB3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95" y="2034623"/>
            <a:ext cx="8429625" cy="1381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278AEC-C407-4892-97BB-FF79B82F0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220" y="3768585"/>
            <a:ext cx="8458200" cy="1409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530480-4099-42B0-BB50-6BA65FFDF2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795" y="5603881"/>
            <a:ext cx="843915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5753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Set [5]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600203"/>
            <a:ext cx="3193774" cy="4525963"/>
          </a:xfrm>
        </p:spPr>
        <p:txBody>
          <a:bodyPr>
            <a:normAutofit/>
          </a:bodyPr>
          <a:lstStyle/>
          <a:p>
            <a:r>
              <a:rPr lang="en-US" sz="2400"/>
              <a:t>Set method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22874D-09C0-412C-98A2-7CD144E6B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736" y="1386339"/>
            <a:ext cx="9723120" cy="539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4675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5257797"/>
          </a:xfrm>
        </p:spPr>
        <p:txBody>
          <a:bodyPr>
            <a:normAutofit/>
          </a:bodyPr>
          <a:lstStyle/>
          <a:p>
            <a:r>
              <a:rPr lang="en-US" sz="2400" b="1"/>
              <a:t>Dictionary</a:t>
            </a:r>
            <a:r>
              <a:rPr lang="en-US" sz="2400"/>
              <a:t> adalah collection yang tidak runtut, dapat diubah, dan berindeks serta tidak mengijinkan adanya member ganda. </a:t>
            </a:r>
          </a:p>
          <a:p>
            <a:r>
              <a:rPr lang="en-US" sz="2400"/>
              <a:t>Pada python, dictionary dituliskan dengan </a:t>
            </a:r>
            <a:r>
              <a:rPr lang="en-US" sz="2400" i="1"/>
              <a:t>curly bracket, </a:t>
            </a:r>
            <a:r>
              <a:rPr lang="en-US" sz="2400"/>
              <a:t>memiliki kunci dan nilai.</a:t>
            </a:r>
          </a:p>
          <a:p>
            <a:r>
              <a:rPr lang="en-US" sz="2400"/>
              <a:t>Membuat dictionary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Mengakses item pada dictionary (dengan mengacu pada kunci dictionary)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BCC985-181C-446B-B5D8-2831E465A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26" y="3259208"/>
            <a:ext cx="8448675" cy="1638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2C129C-DF70-420B-BD8A-A0F1EC661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026" y="5488266"/>
            <a:ext cx="8448675" cy="485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F10ACE-9522-40D8-94B7-535FF839AA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0026" y="6023737"/>
            <a:ext cx="8448675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8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B2EEA-36AC-4089-9C91-61D3E8BA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Python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96A14-C2F0-4D1A-B828-700285265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Syntax </a:t>
            </a:r>
            <a:r>
              <a:rPr lang="id-ID" sz="2400"/>
              <a:t>Python dapat dijalankan dengan menulis langsung di Command Line:</a:t>
            </a:r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id-ID" sz="2400"/>
              <a:t>Atau dengan membuat file python di server, menggunakan ekstensi file .py, dan menjalankannya di Command Line:</a:t>
            </a:r>
            <a:endParaRPr lang="en-US" sz="2400"/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7689CD-BC5C-4A01-A88B-73A697EDA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662" y="2125248"/>
            <a:ext cx="8448675" cy="7334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849A35-A0DE-4267-B960-436388A46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661" y="3812384"/>
            <a:ext cx="844867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3196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Mencek jika key ada pada dictionary (dengan menggunakan “</a:t>
            </a:r>
            <a:r>
              <a:rPr lang="en-US" sz="2400" b="1"/>
              <a:t>in” </a:t>
            </a:r>
            <a:r>
              <a:rPr lang="en-US" sz="2400"/>
              <a:t>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Panjang dictionary (untuk mengetahui banyak item / pasangan kunci dictionary) :</a:t>
            </a:r>
          </a:p>
          <a:p>
            <a:endParaRPr lang="en-US" sz="2400"/>
          </a:p>
          <a:p>
            <a:r>
              <a:rPr lang="en-US" sz="2400"/>
              <a:t>Mengubah nilai pada dictionary (mengacu pada kunci)</a:t>
            </a:r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1B2429-0FA0-4103-A9AD-113AA1752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59" y="2015334"/>
            <a:ext cx="8420100" cy="1847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BA9990B-8F9D-4478-883E-5CAC660E4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559" y="4210933"/>
            <a:ext cx="8467725" cy="5048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C36776-6A61-4E15-B02B-D6B6FC7155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9" y="5116515"/>
            <a:ext cx="844867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063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DE80-37F1-4C8D-BCFE-26FBE3A0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08387-E383-4C14-97E8-9D251DAC6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3943"/>
            <a:ext cx="10972800" cy="4525963"/>
          </a:xfrm>
        </p:spPr>
        <p:txBody>
          <a:bodyPr>
            <a:normAutofit/>
          </a:bodyPr>
          <a:lstStyle/>
          <a:p>
            <a:r>
              <a:rPr lang="en-US" sz="2400"/>
              <a:t>Menambah item pada dictionary (tambah kunci baru dan nilai) :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Membuang item dictionary (dengan menggunakan </a:t>
            </a:r>
            <a:r>
              <a:rPr lang="en-US" sz="2400" b="1"/>
              <a:t>pop(), popitem(), dan del()</a:t>
            </a:r>
            <a:r>
              <a:rPr lang="en-US" sz="2400"/>
              <a:t> )</a:t>
            </a:r>
          </a:p>
          <a:p>
            <a:endParaRPr lang="en-US" sz="2400"/>
          </a:p>
          <a:p>
            <a:endParaRPr 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C0E47C-A670-43BE-90BF-D8DB385C47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54" y="1939549"/>
            <a:ext cx="8439150" cy="18573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D52EEF3-2D13-4F2F-BAA4-D23A5E021D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6828"/>
          <a:stretch/>
        </p:blipFill>
        <p:spPr>
          <a:xfrm>
            <a:off x="1053754" y="4202530"/>
            <a:ext cx="2802629" cy="1857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E40CC9-2B54-48DB-B42D-C7BD700A86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6715"/>
          <a:stretch/>
        </p:blipFill>
        <p:spPr>
          <a:xfrm>
            <a:off x="4694685" y="4202530"/>
            <a:ext cx="2802629" cy="1847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D849A8-49AD-4D4F-8123-D8EB41B8157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66753"/>
          <a:stretch/>
        </p:blipFill>
        <p:spPr>
          <a:xfrm>
            <a:off x="8091589" y="4202530"/>
            <a:ext cx="2802629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551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19471"/>
            <a:ext cx="10972800" cy="4525963"/>
          </a:xfrm>
        </p:spPr>
        <p:txBody>
          <a:bodyPr>
            <a:normAutofit/>
          </a:bodyPr>
          <a:lstStyle/>
          <a:p>
            <a:r>
              <a:rPr lang="en-US" sz="2400" b="1"/>
              <a:t>del () </a:t>
            </a:r>
            <a:r>
              <a:rPr lang="en-US" sz="2400"/>
              <a:t>juga dapat digunakan untuk menghapus dictionary secara total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Mengosongkan item pada dictionary (dengan menggunakan </a:t>
            </a:r>
            <a:r>
              <a:rPr lang="en-US" sz="2400" b="1"/>
              <a:t>clear()</a:t>
            </a:r>
            <a:r>
              <a:rPr lang="en-US" sz="2400"/>
              <a:t> )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D12182-D51C-4EA2-97DB-9FC18E782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531" y="2164833"/>
            <a:ext cx="8448675" cy="1857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55219A-8FFE-4C32-A621-D09A3611C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31" y="4388059"/>
            <a:ext cx="84391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177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C5713-210B-4818-A174-0DB6D7D73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[5]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18AC6-969C-4F98-934F-84F43A64B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Dictionary kontruktor (dengan menggunakan </a:t>
            </a:r>
            <a:r>
              <a:rPr lang="en-US" sz="2400" b="1"/>
              <a:t>dict()</a:t>
            </a:r>
            <a:r>
              <a:rPr lang="en-US" sz="240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6FB6CB-138A-419E-96C5-540CE27B1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782" y="2118069"/>
            <a:ext cx="84391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0965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2C8B-D89D-45A3-AB2C-CB76FBA1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Dictionary [6]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9E6C-BE11-4A24-BA3E-E530C6FE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3193774" cy="4525963"/>
          </a:xfrm>
        </p:spPr>
        <p:txBody>
          <a:bodyPr>
            <a:normAutofit/>
          </a:bodyPr>
          <a:lstStyle/>
          <a:p>
            <a:r>
              <a:rPr lang="en-US" sz="2400"/>
              <a:t>Dictionary method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BE7977-7EAD-41A2-99AC-9FD8C8375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057" y="2144367"/>
            <a:ext cx="873442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059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A7FF1-0CE9-40CB-A1F3-0A8DAECA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Python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8FA0F-B98A-4561-8D6B-EA218FE57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Variabel adalah lokasi memori yang dicadangkan untuk menyimpan nilai-nilai.</a:t>
            </a:r>
          </a:p>
          <a:p>
            <a:r>
              <a:rPr lang="en-US" sz="2400"/>
              <a:t>Variabel menyimpan data yang dilakukan selama program dieksekusi. Isi dari variabel tersebut dapat diubah oleh operasi-operasi tertentu pada program yang menggunakan variabel.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Variabel dapat menyimpan berbagai macam tipe data.</a:t>
            </a:r>
          </a:p>
          <a:p>
            <a:r>
              <a:rPr lang="en-US" sz="2400"/>
              <a:t>Di dalam pemrograman Python, variabel mempunyai sifat yang dinamis, artinya variabel Python tidak perlu didekralasikan tipe data tertentu dan variabel Python dapat diubah saat program dijalankan.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C835A8-D1B4-43CF-8CEA-162387D9E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462" y="5654678"/>
            <a:ext cx="8448675" cy="9429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443620-324E-4CC0-8A02-9F7BDF071F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298" b="9214"/>
          <a:stretch/>
        </p:blipFill>
        <p:spPr>
          <a:xfrm>
            <a:off x="1033462" y="3206753"/>
            <a:ext cx="84582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A7FF1-0CE9-40CB-A1F3-0A8DAECA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Python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8FA0F-B98A-4561-8D6B-EA218FE57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Penulisan variabel Python sendiri juga memiliki aturan tertentu, yaitu 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Karakter pertama harus berupa huruf atau garis bawah/underscore (_)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Karakter selanjutnya dapat berupa huruf, garis bawah/underscore (_) atau angka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Karakter pada nama variabel bersifat sensitif (</a:t>
            </a:r>
            <a:r>
              <a:rPr lang="en-US" sz="2400" i="1"/>
              <a:t>case-sensitif</a:t>
            </a:r>
            <a:r>
              <a:rPr lang="en-US" sz="2400"/>
              <a:t>). Artinya huruf kecil dan huruf besar dibedakan. </a:t>
            </a:r>
          </a:p>
        </p:txBody>
      </p:sp>
    </p:spTree>
    <p:extLst>
      <p:ext uri="{BB962C8B-B14F-4D97-AF65-F5344CB8AC3E}">
        <p14:creationId xmlns:p14="http://schemas.microsoft.com/office/powerpoint/2010/main" val="40911221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B063-A1E8-4FA6-8B59-E5EFDF61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Python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CF59-176C-45A0-A692-9EE8D39A9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Output Variabel</a:t>
            </a:r>
          </a:p>
          <a:p>
            <a:pPr lvl="1"/>
            <a:r>
              <a:rPr lang="en-US" sz="2400"/>
              <a:t>Syntax print sering digunakan sebagai output variable</a:t>
            </a:r>
          </a:p>
          <a:p>
            <a:pPr lvl="1"/>
            <a:r>
              <a:rPr lang="en-US" sz="2400"/>
              <a:t>Untuk menggabungkan text dan variable, Python menggunakan karakter +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r>
              <a:rPr lang="en-US" sz="2400"/>
              <a:t>Penggunaan + bisa dipakai untuk melanjutkan dari variable ke variable lain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55A1BC-6242-4EEF-8F3A-A632284E5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2952750"/>
            <a:ext cx="8458200" cy="723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1B7557-8986-4F93-B5EA-635D0D8CDC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4310858"/>
            <a:ext cx="847725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292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B063-A1E8-4FA6-8B59-E5EFDF61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 Python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CF59-176C-45A0-A692-9EE8D39A9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Output Variabel</a:t>
            </a:r>
          </a:p>
          <a:p>
            <a:pPr lvl="1"/>
            <a:r>
              <a:rPr lang="en-US" sz="2400"/>
              <a:t>Untuk angka, karakter + bekerja sebagai operator matematika</a:t>
            </a:r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endParaRPr lang="en-US" sz="2400"/>
          </a:p>
          <a:p>
            <a:pPr lvl="1"/>
            <a:r>
              <a:rPr lang="en-US" sz="2400"/>
              <a:t>Jika string dan angka digabungkan, maka python akan memberikan pesan error: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7D93C0-E921-4E67-89D4-4B1E4B885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575" y="2482850"/>
            <a:ext cx="8477250" cy="1181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20A015-F63B-4AF6-99C5-C64E0C03D4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100" y="4305297"/>
            <a:ext cx="84677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0492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 Python [1]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65B81-D80B-42D9-8CD6-62E953ED1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Operator digunakan untuk melakukan operasi pada variable dan nilai.</a:t>
            </a:r>
          </a:p>
          <a:p>
            <a:r>
              <a:rPr lang="en-US" sz="2400"/>
              <a:t>Python membagi operator dalam grup berikut: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Arithmetic operators - Aritmatika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Assignment operators - Penugasan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Comparison operators - Perbandingan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Logical operators - Logika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Identity operators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Membership operators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/>
              <a:t>Bitwise operators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696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A20F-0478-4EBD-A48E-E2D79344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Python [2]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5E519-3FB3-4DE6-9290-FB1796026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Python Indentasi</a:t>
            </a:r>
          </a:p>
          <a:p>
            <a:pPr lvl="1"/>
            <a:r>
              <a:rPr lang="id-ID" sz="2400"/>
              <a:t>Dalam bahasa pemrograman lain indentasi </a:t>
            </a:r>
            <a:r>
              <a:rPr lang="en-US" sz="2400"/>
              <a:t>pada </a:t>
            </a:r>
            <a:r>
              <a:rPr lang="en-US" sz="2400" i="1"/>
              <a:t>source code </a:t>
            </a:r>
            <a:r>
              <a:rPr lang="id-ID" sz="2400"/>
              <a:t>hanya untuk </a:t>
            </a:r>
            <a:r>
              <a:rPr lang="en-US" sz="2400"/>
              <a:t>kemudahan alam membaca</a:t>
            </a:r>
            <a:r>
              <a:rPr lang="id-ID" sz="2400"/>
              <a:t>, </a:t>
            </a:r>
            <a:r>
              <a:rPr lang="en-US" sz="2400"/>
              <a:t>pada pemrograman </a:t>
            </a:r>
            <a:r>
              <a:rPr lang="id-ID" sz="2400"/>
              <a:t>dengan Python indentasi sangat penting.</a:t>
            </a:r>
            <a:endParaRPr lang="en-US" sz="2400"/>
          </a:p>
          <a:p>
            <a:pPr lvl="1"/>
            <a:r>
              <a:rPr lang="id-ID" sz="2400"/>
              <a:t>Python menggunakan indentasi untuk menunjukkan blok kode.</a:t>
            </a:r>
            <a:endParaRPr lang="en-US" sz="2400"/>
          </a:p>
          <a:p>
            <a:r>
              <a:rPr lang="en-US" sz="2400"/>
              <a:t>Contoh Indentasi :</a:t>
            </a:r>
          </a:p>
          <a:p>
            <a:endParaRPr lang="en-US" sz="2400" b="1"/>
          </a:p>
          <a:p>
            <a:endParaRPr lang="en-US" sz="2400" b="1"/>
          </a:p>
          <a:p>
            <a:pPr lvl="1"/>
            <a:r>
              <a:rPr lang="en-US" sz="2400"/>
              <a:t>Python akan menghasilkan error jika menskip indentasi</a:t>
            </a:r>
          </a:p>
          <a:p>
            <a:pPr lvl="1"/>
            <a:endParaRPr lang="en-US" sz="2400" b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702A71-B966-4A00-BF00-DF772E79E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862" y="4088609"/>
            <a:ext cx="8448675" cy="7429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50D78F-563B-4262-BD8C-FDB060E56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9862" y="5402266"/>
            <a:ext cx="843915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3567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[2] - Arithmetic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72CC90-B260-4203-9CE0-6E077C9DD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Operator aritmatika menggunakan nilai numerik untuk melakukan operasi matematika umum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EF44F0-636D-4F7C-9863-930435DEB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37" y="2479672"/>
            <a:ext cx="7781925" cy="29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5693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[3] - Assignment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3479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assignment digunakan untuk menugaskan nilai pada variabel</a:t>
            </a:r>
          </a:p>
          <a:p>
            <a:endParaRPr lang="en-US" sz="2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5402AE-AB3A-4445-A778-109A0660E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3725" y="1455738"/>
            <a:ext cx="752475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1496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[4] - Comparison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5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comparison digunakan untuk membandingkan dua buah nilai atau lebih</a:t>
            </a:r>
          </a:p>
          <a:p>
            <a:endParaRPr lang="en-US"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5589A6-B5F6-48E7-A771-112CE7B82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762" y="2582071"/>
            <a:ext cx="776287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8890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[5] - Logical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5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logika digunakan untuk menggabungkan dua pernyataan kondisional</a:t>
            </a:r>
          </a:p>
          <a:p>
            <a:endParaRPr 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F93AAA-78EE-4E06-B5CB-EBCC0BD91D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587" y="2500312"/>
            <a:ext cx="774382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166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[6] - Identity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5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identitas digunakan untuk membandingkan dua buah object. Jika berupa object yang sama akan menghasilkan nilai </a:t>
            </a:r>
            <a:r>
              <a:rPr lang="en-US" sz="2400" i="1"/>
              <a:t>true</a:t>
            </a:r>
          </a:p>
          <a:p>
            <a:endParaRPr lang="en-US" sz="2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C9375E-849C-4916-95DF-7E1395731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037" y="2697959"/>
            <a:ext cx="778192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702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[7] - Membership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5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membership digunakan untuk menguji apakah sekuen ada pada sebuah object</a:t>
            </a:r>
          </a:p>
          <a:p>
            <a:endParaRPr 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B8DCD5-F2BF-42F0-A656-41D7BFCD9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37" y="2571750"/>
            <a:ext cx="78581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0075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C94-A7DD-4F65-9CF2-A1E33398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algn="l"/>
            <a:r>
              <a:rPr lang="en-US"/>
              <a:t>Operator Python [8] - Bitwise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8F1C-6188-445C-A521-46A926F3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845800" cy="4525963"/>
          </a:xfrm>
        </p:spPr>
        <p:txBody>
          <a:bodyPr>
            <a:normAutofit/>
          </a:bodyPr>
          <a:lstStyle/>
          <a:p>
            <a:r>
              <a:rPr lang="en-US" sz="2400"/>
              <a:t>Operator bitwise digunakan untuk membandingkan </a:t>
            </a:r>
            <a:r>
              <a:rPr lang="en-US" sz="2400" i="1"/>
              <a:t>binary number</a:t>
            </a:r>
            <a:endParaRPr lang="en-US" sz="2400"/>
          </a:p>
          <a:p>
            <a:endParaRPr lang="en-US"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A43513-0820-44D2-90AA-0CE709332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387" y="2322512"/>
            <a:ext cx="858202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754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CF18-775C-4938-9400-73753DA0A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497DD-C2BA-40FD-9DA0-C9D01F057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Latihan syntax (indentasi, comment, dan docstrings)</a:t>
            </a:r>
          </a:p>
          <a:p>
            <a:r>
              <a:rPr lang="en-US" sz="2400"/>
              <a:t>Latihan tipe data</a:t>
            </a:r>
          </a:p>
          <a:p>
            <a:r>
              <a:rPr lang="en-US" sz="2400"/>
              <a:t>Latihan number</a:t>
            </a:r>
          </a:p>
          <a:p>
            <a:r>
              <a:rPr lang="en-US" sz="2400"/>
              <a:t>Latihan string</a:t>
            </a:r>
          </a:p>
          <a:p>
            <a:r>
              <a:rPr lang="en-US" sz="2400"/>
              <a:t>Latihan list, tuple, set, dan dictionary</a:t>
            </a:r>
          </a:p>
          <a:p>
            <a:r>
              <a:rPr lang="en-US" sz="2400"/>
              <a:t>Latihan variable dan operator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3073251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206D-CF2F-4F69-A1E2-C689789D4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C2987-6732-4764-827A-528A49754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54952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9619-96BF-46FE-BBC5-921988E0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Python [3]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DC398-9716-4C30-BB0D-93921F34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Comment</a:t>
            </a:r>
          </a:p>
          <a:p>
            <a:pPr lvl="1"/>
            <a:r>
              <a:rPr lang="en-US" sz="2400"/>
              <a:t>Python memiliki fitur pemberian comment untuk tujuan dokumentasi pada </a:t>
            </a:r>
            <a:r>
              <a:rPr lang="en-US" sz="2400" i="1"/>
              <a:t>source code</a:t>
            </a:r>
            <a:r>
              <a:rPr lang="en-US" sz="2400"/>
              <a:t>.</a:t>
            </a:r>
          </a:p>
          <a:p>
            <a:pPr lvl="1"/>
            <a:r>
              <a:rPr lang="en-US" sz="2400"/>
              <a:t>Comment dimulai dengan </a:t>
            </a:r>
            <a:r>
              <a:rPr lang="en-US" sz="2400" b="1"/>
              <a:t>#, </a:t>
            </a:r>
            <a:r>
              <a:rPr lang="en-US" sz="2400"/>
              <a:t>maka python akan </a:t>
            </a:r>
            <a:r>
              <a:rPr lang="id-ID" sz="2400"/>
              <a:t>merender sisa baris sebagai komentar</a:t>
            </a:r>
            <a:endParaRPr lang="en-US" sz="2400"/>
          </a:p>
          <a:p>
            <a:pPr lvl="1"/>
            <a:r>
              <a:rPr lang="en-US" sz="2400"/>
              <a:t>Comment umumnya memiliki warna yang berbeda dengan </a:t>
            </a:r>
            <a:r>
              <a:rPr lang="en-US" sz="2400" i="1"/>
              <a:t>source code</a:t>
            </a:r>
            <a:endParaRPr lang="en-US" sz="2400"/>
          </a:p>
          <a:p>
            <a:r>
              <a:rPr lang="en-US" sz="2400"/>
              <a:t>Contoh Comment :</a:t>
            </a:r>
          </a:p>
          <a:p>
            <a:endParaRPr lang="en-US" sz="2400" b="1"/>
          </a:p>
          <a:p>
            <a:endParaRPr lang="en-US" sz="2400" b="1"/>
          </a:p>
          <a:p>
            <a:endParaRPr lang="en-US" sz="2400" b="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8E9B6D-2807-4216-9653-ACE38FF85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625" y="4552947"/>
            <a:ext cx="843915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45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22F4-9381-4F1F-849D-1CCFABF1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Python [4]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8C4CC-18A9-4846-9DBB-0BF82905F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Docstrings</a:t>
            </a:r>
          </a:p>
          <a:p>
            <a:pPr lvl="1"/>
            <a:r>
              <a:rPr lang="id-ID" sz="2400"/>
              <a:t>Python juga telah memperluas kemampuan dokumentasi, yang disebut docstrings</a:t>
            </a:r>
            <a:r>
              <a:rPr lang="en-US" sz="2400"/>
              <a:t>.</a:t>
            </a:r>
          </a:p>
          <a:p>
            <a:pPr lvl="1"/>
            <a:r>
              <a:rPr lang="id-ID" sz="2400"/>
              <a:t>Docstrings dapat berupa </a:t>
            </a:r>
            <a:r>
              <a:rPr lang="en-US" sz="2400"/>
              <a:t>satu line</a:t>
            </a:r>
            <a:r>
              <a:rPr lang="id-ID" sz="2400"/>
              <a:t>, atau multiline.</a:t>
            </a:r>
            <a:endParaRPr lang="en-US" sz="2400"/>
          </a:p>
          <a:p>
            <a:pPr lvl="1"/>
            <a:r>
              <a:rPr lang="id-ID" sz="2400"/>
              <a:t>Python menggunakan tanda kutip tiga kali </a:t>
            </a:r>
            <a:r>
              <a:rPr lang="en-US" sz="2400"/>
              <a:t>(triple quotes) </a:t>
            </a:r>
            <a:r>
              <a:rPr lang="id-ID" sz="2400"/>
              <a:t>di awal dan akhir </a:t>
            </a:r>
            <a:r>
              <a:rPr lang="en-US" sz="2400"/>
              <a:t>Docstrings</a:t>
            </a:r>
          </a:p>
          <a:p>
            <a:r>
              <a:rPr lang="en-US" sz="2400"/>
              <a:t>Contoh Docstrings :</a:t>
            </a:r>
          </a:p>
          <a:p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4511F3-DF3B-4CF4-AA0D-4F8E6D508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4598987"/>
            <a:ext cx="84582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46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F3E36-CBD5-420C-AD24-75DDDCEF2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Case Sensitivity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0FCBC-6D4B-4F8C-8570-EC2B1AD3E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Python bersifat case sensitif, ini artinya huruf besar dan huruf kecil memiliki perbedaan. </a:t>
            </a:r>
          </a:p>
          <a:p>
            <a:r>
              <a:rPr lang="en-US" sz="2400"/>
              <a:t>Ex : fungsi print dengan huruf kecil </a:t>
            </a:r>
            <a:r>
              <a:rPr lang="en-US" sz="2400" b="1"/>
              <a:t>print() </a:t>
            </a:r>
            <a:r>
              <a:rPr lang="en-US" sz="2400"/>
              <a:t>akan berhasil. Sebaliknya </a:t>
            </a:r>
            <a:r>
              <a:rPr lang="en-US" sz="2400" b="1"/>
              <a:t>Print() </a:t>
            </a:r>
            <a:r>
              <a:rPr lang="en-US" sz="2400"/>
              <a:t>maupun </a:t>
            </a:r>
            <a:r>
              <a:rPr lang="en-US" sz="2400" b="1"/>
              <a:t>PRINT() </a:t>
            </a:r>
            <a:r>
              <a:rPr lang="en-US" sz="2400"/>
              <a:t>akan menghasilkan pesan error.</a:t>
            </a:r>
          </a:p>
        </p:txBody>
      </p:sp>
    </p:spTree>
    <p:extLst>
      <p:ext uri="{BB962C8B-B14F-4D97-AF65-F5344CB8AC3E}">
        <p14:creationId xmlns:p14="http://schemas.microsoft.com/office/powerpoint/2010/main" val="88956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Tipe Data Python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Tipe data adalah suatu media atau memori pada komputer yang digunakan untuk menampung informasi.</a:t>
            </a:r>
          </a:p>
          <a:p>
            <a:r>
              <a:rPr lang="en-US" sz="2400"/>
              <a:t>Python sendiri mempunyai tipe data yang cukup unik bila kita bandingkan dengan bahasa pemrograman yang lain.</a:t>
            </a:r>
          </a:p>
        </p:txBody>
      </p:sp>
    </p:spTree>
    <p:extLst>
      <p:ext uri="{BB962C8B-B14F-4D97-AF65-F5344CB8AC3E}">
        <p14:creationId xmlns:p14="http://schemas.microsoft.com/office/powerpoint/2010/main" val="412516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</TotalTime>
  <Words>1984</Words>
  <Application>Microsoft Office PowerPoint</Application>
  <PresentationFormat>Widescreen</PresentationFormat>
  <Paragraphs>345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1" baseType="lpstr">
      <vt:lpstr>Arial</vt:lpstr>
      <vt:lpstr>Calibri</vt:lpstr>
      <vt:lpstr>Office Theme</vt:lpstr>
      <vt:lpstr>Pemrograman dengan Python syntax, datatype</vt:lpstr>
      <vt:lpstr>Kenapa Python?</vt:lpstr>
      <vt:lpstr>Python vs Bahasa Pemrograman Lain</vt:lpstr>
      <vt:lpstr>Syntax Python [1]</vt:lpstr>
      <vt:lpstr>Syntax Python [2]</vt:lpstr>
      <vt:lpstr>Syntax Python [3]</vt:lpstr>
      <vt:lpstr>Syntax Python [4]</vt:lpstr>
      <vt:lpstr>Python Case Sensitivity</vt:lpstr>
      <vt:lpstr>Tipe Data Python</vt:lpstr>
      <vt:lpstr>Tipe Data Python</vt:lpstr>
      <vt:lpstr>Python Number [1]</vt:lpstr>
      <vt:lpstr>Python Number [2]</vt:lpstr>
      <vt:lpstr>Python Number [3]</vt:lpstr>
      <vt:lpstr>Python Number [4]</vt:lpstr>
      <vt:lpstr>Python Number [5]</vt:lpstr>
      <vt:lpstr>Python Number [6] - Konversi</vt:lpstr>
      <vt:lpstr>Fungsi Matematika Python</vt:lpstr>
      <vt:lpstr>Fungsi Random Python</vt:lpstr>
      <vt:lpstr>Fungsi Trigonometri Python</vt:lpstr>
      <vt:lpstr>Python String [1]</vt:lpstr>
      <vt:lpstr>Python String [2]</vt:lpstr>
      <vt:lpstr>Python String [3]</vt:lpstr>
      <vt:lpstr>Python String [4]</vt:lpstr>
      <vt:lpstr>Python String [5]</vt:lpstr>
      <vt:lpstr>Python Collections (Arrays)</vt:lpstr>
      <vt:lpstr>Python List [1]</vt:lpstr>
      <vt:lpstr>Python List [2]</vt:lpstr>
      <vt:lpstr>Python List [3]</vt:lpstr>
      <vt:lpstr>Python List [4]</vt:lpstr>
      <vt:lpstr>Python List [5]</vt:lpstr>
      <vt:lpstr>Python Tuple [1]</vt:lpstr>
      <vt:lpstr>Python Tuple [2]</vt:lpstr>
      <vt:lpstr>Python Tuple [3]</vt:lpstr>
      <vt:lpstr>Python Set [1]</vt:lpstr>
      <vt:lpstr>Python Set [2]</vt:lpstr>
      <vt:lpstr>Python List [3]</vt:lpstr>
      <vt:lpstr>Python Set [4]</vt:lpstr>
      <vt:lpstr>Python Set [5]</vt:lpstr>
      <vt:lpstr>Python Dictionary [1]</vt:lpstr>
      <vt:lpstr>Python Dictionary [2]</vt:lpstr>
      <vt:lpstr>Python Dictionary [3]</vt:lpstr>
      <vt:lpstr>Python Dictionary [4]</vt:lpstr>
      <vt:lpstr>Python Dictionary [5]</vt:lpstr>
      <vt:lpstr>Python Dictionary [6]</vt:lpstr>
      <vt:lpstr>Variable Python [1]</vt:lpstr>
      <vt:lpstr>Variable Python [2]</vt:lpstr>
      <vt:lpstr>Variable Python [3]</vt:lpstr>
      <vt:lpstr>Variable Python [4]</vt:lpstr>
      <vt:lpstr>Operator Python [1]</vt:lpstr>
      <vt:lpstr>Operator Python [2] - Arithmetic</vt:lpstr>
      <vt:lpstr>Operator Python [3] - Assignment</vt:lpstr>
      <vt:lpstr>Operator Python [4] - Comparison</vt:lpstr>
      <vt:lpstr>Operator Python [5] - Logical</vt:lpstr>
      <vt:lpstr>Operator Python [6] - Identity</vt:lpstr>
      <vt:lpstr>Operator Python [7] - Membership</vt:lpstr>
      <vt:lpstr>Operator Python [8] - Bitwise</vt:lpstr>
      <vt:lpstr>Latihan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Big data</dc:title>
  <dc:creator>Adhi</dc:creator>
  <cp:lastModifiedBy>Imron brave</cp:lastModifiedBy>
  <cp:revision>66</cp:revision>
  <dcterms:created xsi:type="dcterms:W3CDTF">2018-10-15T19:06:51Z</dcterms:created>
  <dcterms:modified xsi:type="dcterms:W3CDTF">2025-02-05T02:34:04Z</dcterms:modified>
</cp:coreProperties>
</file>