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4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5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6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drawings/drawing4.xml" ContentType="application/vnd.openxmlformats-officedocument.drawingml.chartshapes+xml"/>
  <Override PartName="/ppt/charts/chart3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drawings/drawing5.xml" ContentType="application/vnd.openxmlformats-officedocument.drawingml.chartshapes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  <p:sldMasterId id="2147483720" r:id="rId5"/>
  </p:sldMasterIdLst>
  <p:notesMasterIdLst>
    <p:notesMasterId r:id="rId70"/>
  </p:notesMasterIdLst>
  <p:sldIdLst>
    <p:sldId id="256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73" r:id="rId17"/>
    <p:sldId id="275" r:id="rId18"/>
    <p:sldId id="276" r:id="rId19"/>
    <p:sldId id="277" r:id="rId20"/>
    <p:sldId id="274" r:id="rId21"/>
    <p:sldId id="278" r:id="rId22"/>
    <p:sldId id="279" r:id="rId23"/>
    <p:sldId id="280" r:id="rId24"/>
    <p:sldId id="281" r:id="rId25"/>
    <p:sldId id="283" r:id="rId26"/>
    <p:sldId id="315" r:id="rId27"/>
    <p:sldId id="320" r:id="rId28"/>
    <p:sldId id="316" r:id="rId29"/>
    <p:sldId id="321" r:id="rId30"/>
    <p:sldId id="317" r:id="rId31"/>
    <p:sldId id="322" r:id="rId32"/>
    <p:sldId id="318" r:id="rId33"/>
    <p:sldId id="323" r:id="rId34"/>
    <p:sldId id="319" r:id="rId35"/>
    <p:sldId id="324" r:id="rId36"/>
    <p:sldId id="325" r:id="rId37"/>
    <p:sldId id="326" r:id="rId38"/>
    <p:sldId id="327" r:id="rId39"/>
    <p:sldId id="328" r:id="rId40"/>
    <p:sldId id="329" r:id="rId41"/>
    <p:sldId id="293" r:id="rId42"/>
    <p:sldId id="282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291" r:id="rId51"/>
    <p:sldId id="295" r:id="rId52"/>
    <p:sldId id="294" r:id="rId53"/>
    <p:sldId id="296" r:id="rId54"/>
    <p:sldId id="298" r:id="rId55"/>
    <p:sldId id="297" r:id="rId56"/>
    <p:sldId id="299" r:id="rId57"/>
    <p:sldId id="300" r:id="rId58"/>
    <p:sldId id="301" r:id="rId59"/>
    <p:sldId id="302" r:id="rId60"/>
    <p:sldId id="304" r:id="rId61"/>
    <p:sldId id="303" r:id="rId62"/>
    <p:sldId id="305" r:id="rId63"/>
    <p:sldId id="306" r:id="rId64"/>
    <p:sldId id="307" r:id="rId65"/>
    <p:sldId id="308" r:id="rId66"/>
    <p:sldId id="310" r:id="rId67"/>
    <p:sldId id="309" r:id="rId68"/>
    <p:sldId id="257" r:id="rId69"/>
  </p:sldIdLst>
  <p:sldSz cx="12192000" cy="6858000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2C16"/>
    <a:srgbClr val="0C788E"/>
    <a:srgbClr val="006666"/>
    <a:srgbClr val="0099CC"/>
    <a:srgbClr val="3366CC"/>
    <a:srgbClr val="660033"/>
    <a:srgbClr val="003399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23" autoAdjust="0"/>
    <p:restoredTop sz="95289" autoAdjust="0"/>
  </p:normalViewPr>
  <p:slideViewPr>
    <p:cSldViewPr>
      <p:cViewPr varScale="1">
        <p:scale>
          <a:sx n="80" d="100"/>
          <a:sy n="80" d="100"/>
        </p:scale>
        <p:origin x="78" y="18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9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" Type="http://schemas.openxmlformats.org/officeDocument/2006/relationships/slide" Target="slides/slide2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chartUserShapes" Target="../drawings/drawing1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chartUserShapes" Target="../drawings/drawing2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chartUserShapes" Target="../drawings/drawing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chartUserShapes" Target="../drawings/drawing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3.bin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chartUserShapes" Target="../drawings/drawing5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Kegiatan%202019\Evaluasi%20RPJMD\analisis\gambaran%20keuangan%20dan%20fisik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6162409966967673E-2"/>
          <c:y val="0.16746809011370775"/>
          <c:w val="0.89735667085503801"/>
          <c:h val="0.53966254483993348"/>
        </c:manualLayout>
      </c:layout>
      <c:pie3DChart>
        <c:varyColors val="1"/>
        <c:ser>
          <c:idx val="0"/>
          <c:order val="0"/>
          <c:tx>
            <c:strRef>
              <c:f>'MISI 1'!$C$49</c:f>
              <c:strCache>
                <c:ptCount val="1"/>
                <c:pt idx="0">
                  <c:v>Unit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F58-444A-BA24-7A0C8559D9A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F58-444A-BA24-7A0C8559D9A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F58-444A-BA24-7A0C8559D9A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F58-444A-BA24-7A0C8559D9A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F58-444A-BA24-7A0C8559D9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F58-444A-BA24-7A0C8559D9A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DF58-444A-BA24-7A0C8559D9A9}"/>
              </c:ext>
            </c:extLst>
          </c:dPt>
          <c:dLbls>
            <c:dLbl>
              <c:idx val="0"/>
              <c:layout>
                <c:manualLayout>
                  <c:x val="-5.8291545760452229E-2"/>
                  <c:y val="-0.15243368372427379"/>
                </c:manualLayout>
              </c:layout>
              <c:tx>
                <c:rich>
                  <a:bodyPr/>
                  <a:lstStyle/>
                  <a:p>
                    <a:fld id="{F91E061C-9B3E-49CB-AC1F-58A11888778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38AD9485-3051-4492-A320-4A721EAD1C54}" type="VALUE">
                      <a:rPr lang="en-US" baseline="0"/>
                      <a:pPr/>
                      <a:t>[VALUE]</a:t>
                    </a:fld>
                    <a:r>
                      <a:rPr lang="en-US" baseline="0" dirty="0"/>
                      <a:t>, </a:t>
                    </a:r>
                    <a:r>
                      <a:rPr lang="en-US" baseline="0" dirty="0" smtClean="0"/>
                      <a:t>47.83%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F58-444A-BA24-7A0C8559D9A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0A470FF0-7DDA-409E-B971-8D38EDF508B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CD3F09AF-A0D2-4337-A9EC-0F2A67FA6F0B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8.69%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F58-444A-BA24-7A0C8559D9A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B28EE5A3-AA67-40E0-91FC-4CC35406D640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AE699DA0-4778-4409-8ABC-9285CE9DAB70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4.35%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F58-444A-BA24-7A0C8559D9A9}"/>
                </c:ext>
              </c:extLst>
            </c:dLbl>
            <c:dLbl>
              <c:idx val="3"/>
              <c:layout>
                <c:manualLayout>
                  <c:x val="-7.7722061013936319E-2"/>
                  <c:y val="-3.2958634318761976E-2"/>
                </c:manualLayout>
              </c:layout>
              <c:tx>
                <c:rich>
                  <a:bodyPr/>
                  <a:lstStyle/>
                  <a:p>
                    <a:fld id="{FBF8D455-E792-46F4-8AD9-0EB035ED05E5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16CA9CA1-96F5-446C-97D4-0C2F01CDA46E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4.35%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F58-444A-BA24-7A0C8559D9A9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04533955-934D-483E-B634-81377C1D9118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35784FF3-B9E7-4DEF-BB87-B170EB1C0783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13.04%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DF58-444A-BA24-7A0C8559D9A9}"/>
                </c:ext>
              </c:extLst>
            </c:dLbl>
            <c:dLbl>
              <c:idx val="5"/>
              <c:layout>
                <c:manualLayout>
                  <c:x val="-8.5195336111430209E-2"/>
                  <c:y val="-1.6479317159380957E-2"/>
                </c:manualLayout>
              </c:layout>
              <c:tx>
                <c:rich>
                  <a:bodyPr/>
                  <a:lstStyle/>
                  <a:p>
                    <a:fld id="{43F8EA67-9DE8-4FC2-98C3-3B2621613EE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85389E4C-5722-43E0-88FE-8876CF4A923E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21.74%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DF58-444A-BA24-7A0C8559D9A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'MISI 1'!$B$50:$B$56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1'!$C$50:$C$56</c:f>
              <c:numCache>
                <c:formatCode>General</c:formatCode>
                <c:ptCount val="7"/>
                <c:pt idx="0">
                  <c:v>11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5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F58-444A-BA24-7A0C8559D9A9}"/>
            </c:ext>
          </c:extLst>
        </c:ser>
        <c:ser>
          <c:idx val="1"/>
          <c:order val="1"/>
          <c:tx>
            <c:strRef>
              <c:f>'MISI 1'!$D$49</c:f>
              <c:strCache>
                <c:ptCount val="1"/>
                <c:pt idx="0">
                  <c:v>Persen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DF58-444A-BA24-7A0C8559D9A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DF58-444A-BA24-7A0C8559D9A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DF58-444A-BA24-7A0C8559D9A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DF58-444A-BA24-7A0C8559D9A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DF58-444A-BA24-7A0C8559D9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DF58-444A-BA24-7A0C8559D9A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DF58-444A-BA24-7A0C8559D9A9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'MISI 1'!$B$50:$B$56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1'!$D$50:$D$56</c:f>
              <c:numCache>
                <c:formatCode>General</c:formatCode>
                <c:ptCount val="7"/>
                <c:pt idx="0">
                  <c:v>47.83</c:v>
                </c:pt>
                <c:pt idx="1">
                  <c:v>8.69</c:v>
                </c:pt>
                <c:pt idx="2">
                  <c:v>4.3499999999999996</c:v>
                </c:pt>
                <c:pt idx="3">
                  <c:v>4.3499999999999996</c:v>
                </c:pt>
                <c:pt idx="4">
                  <c:v>13.04</c:v>
                </c:pt>
                <c:pt idx="5">
                  <c:v>21.74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DF58-444A-BA24-7A0C8559D9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1777752095341576"/>
          <c:y val="0.66017584345736469"/>
          <c:w val="0.35931765585368108"/>
          <c:h val="0.339824156542635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'MISI 2a'!$D$4</c:f>
              <c:strCache>
                <c:ptCount val="1"/>
                <c:pt idx="0">
                  <c:v>Realisasi Keuangan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841-495D-965E-B820993211D0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841-495D-965E-B820993211D0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841-495D-965E-B820993211D0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7-8841-495D-965E-B820993211D0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9-8841-495D-965E-B820993211D0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B-8841-495D-965E-B820993211D0}"/>
              </c:ext>
            </c:extLst>
          </c:dPt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D-8841-495D-965E-B820993211D0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F-8841-495D-965E-B820993211D0}"/>
              </c:ext>
            </c:extLst>
          </c:dPt>
          <c:dPt>
            <c:idx val="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1-8841-495D-965E-B820993211D0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3-8841-495D-965E-B820993211D0}"/>
              </c:ext>
            </c:extLst>
          </c:dPt>
          <c:dPt>
            <c:idx val="1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5-8841-495D-965E-B820993211D0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7-8841-495D-965E-B820993211D0}"/>
              </c:ext>
            </c:extLst>
          </c:dPt>
          <c:dPt>
            <c:idx val="1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9-8841-495D-965E-B820993211D0}"/>
              </c:ext>
            </c:extLst>
          </c:dPt>
          <c:dPt>
            <c:idx val="1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B-8841-495D-965E-B820993211D0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D-8841-495D-965E-B820993211D0}"/>
              </c:ext>
            </c:extLst>
          </c:dPt>
          <c:dPt>
            <c:idx val="15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F-8841-495D-965E-B820993211D0}"/>
              </c:ext>
            </c:extLst>
          </c:dPt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1-8841-495D-965E-B820993211D0}"/>
              </c:ext>
            </c:extLst>
          </c:dPt>
          <c:dPt>
            <c:idx val="1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3-8841-495D-965E-B820993211D0}"/>
              </c:ext>
            </c:extLst>
          </c:dPt>
          <c:dPt>
            <c:idx val="1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5-8841-495D-965E-B820993211D0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7-8841-495D-965E-B820993211D0}"/>
              </c:ext>
            </c:extLst>
          </c:dPt>
          <c:dPt>
            <c:idx val="2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9-8841-495D-965E-B820993211D0}"/>
              </c:ext>
            </c:extLst>
          </c:dPt>
          <c:dPt>
            <c:idx val="2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B-8841-495D-965E-B820993211D0}"/>
              </c:ext>
            </c:extLst>
          </c:dPt>
          <c:dLbls>
            <c:delete val="1"/>
          </c:dLbls>
          <c:val>
            <c:numRef>
              <c:f>'MISI 2a'!$D$5:$D$26</c:f>
              <c:numCache>
                <c:formatCode>0.00</c:formatCode>
                <c:ptCount val="22"/>
                <c:pt idx="0">
                  <c:v>95.94</c:v>
                </c:pt>
                <c:pt idx="1">
                  <c:v>80.260000000000005</c:v>
                </c:pt>
                <c:pt idx="2">
                  <c:v>81.75</c:v>
                </c:pt>
                <c:pt idx="3">
                  <c:v>96.07</c:v>
                </c:pt>
                <c:pt idx="4">
                  <c:v>70.89</c:v>
                </c:pt>
                <c:pt idx="5">
                  <c:v>74.41</c:v>
                </c:pt>
                <c:pt idx="6">
                  <c:v>93.88</c:v>
                </c:pt>
                <c:pt idx="7">
                  <c:v>19.59</c:v>
                </c:pt>
                <c:pt idx="8">
                  <c:v>93.31</c:v>
                </c:pt>
                <c:pt idx="9">
                  <c:v>44.54</c:v>
                </c:pt>
                <c:pt idx="10">
                  <c:v>86.5</c:v>
                </c:pt>
                <c:pt idx="11">
                  <c:v>48.25</c:v>
                </c:pt>
                <c:pt idx="12">
                  <c:v>87.48</c:v>
                </c:pt>
                <c:pt idx="13">
                  <c:v>85.75</c:v>
                </c:pt>
                <c:pt idx="14">
                  <c:v>66.91</c:v>
                </c:pt>
                <c:pt idx="15">
                  <c:v>91.18</c:v>
                </c:pt>
                <c:pt idx="16">
                  <c:v>77.42</c:v>
                </c:pt>
                <c:pt idx="17">
                  <c:v>67.19</c:v>
                </c:pt>
                <c:pt idx="18">
                  <c:v>85.73</c:v>
                </c:pt>
                <c:pt idx="19">
                  <c:v>74.03</c:v>
                </c:pt>
                <c:pt idx="20">
                  <c:v>77.290000000000006</c:v>
                </c:pt>
                <c:pt idx="21">
                  <c:v>92.1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C-8841-495D-965E-B820993211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shape val="box"/>
        <c:axId val="1474041039"/>
        <c:axId val="1474034383"/>
        <c:axId val="0"/>
      </c:bar3DChart>
      <c:catAx>
        <c:axId val="1474041039"/>
        <c:scaling>
          <c:orientation val="minMax"/>
        </c:scaling>
        <c:delete val="1"/>
        <c:axPos val="l"/>
        <c:majorTickMark val="none"/>
        <c:minorTickMark val="none"/>
        <c:tickLblPos val="nextTo"/>
        <c:crossAx val="1474034383"/>
        <c:crosses val="autoZero"/>
        <c:auto val="1"/>
        <c:lblAlgn val="ctr"/>
        <c:lblOffset val="100"/>
        <c:noMultiLvlLbl val="0"/>
      </c:catAx>
      <c:valAx>
        <c:axId val="1474034383"/>
        <c:scaling>
          <c:orientation val="minMax"/>
        </c:scaling>
        <c:delete val="1"/>
        <c:axPos val="b"/>
        <c:numFmt formatCode="0" sourceLinked="0"/>
        <c:majorTickMark val="none"/>
        <c:minorTickMark val="none"/>
        <c:tickLblPos val="nextTo"/>
        <c:crossAx val="1474041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2a'!$D$75</c:f>
              <c:strCache>
                <c:ptCount val="1"/>
                <c:pt idx="0">
                  <c:v>Realisasi Keuangan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2a'!$D$76:$D$97</c:f>
              <c:numCache>
                <c:formatCode>0.00</c:formatCode>
                <c:ptCount val="2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76-41F6-AEEC-E8B9FDF5A6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510925247"/>
        <c:axId val="1510915679"/>
      </c:barChart>
      <c:catAx>
        <c:axId val="1510925247"/>
        <c:scaling>
          <c:orientation val="minMax"/>
        </c:scaling>
        <c:delete val="1"/>
        <c:axPos val="l"/>
        <c:majorTickMark val="none"/>
        <c:minorTickMark val="none"/>
        <c:tickLblPos val="nextTo"/>
        <c:crossAx val="1510915679"/>
        <c:crosses val="autoZero"/>
        <c:auto val="1"/>
        <c:lblAlgn val="ctr"/>
        <c:lblOffset val="100"/>
        <c:noMultiLvlLbl val="0"/>
      </c:catAx>
      <c:valAx>
        <c:axId val="1510915679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15109252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2a'!$D$75</c:f>
              <c:strCache>
                <c:ptCount val="1"/>
                <c:pt idx="0">
                  <c:v>Realisasi Keuangan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2a'!$D$76:$D$97</c:f>
              <c:numCache>
                <c:formatCode>0.00</c:formatCode>
                <c:ptCount val="2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76-41F6-AEEC-E8B9FDF5A6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510925247"/>
        <c:axId val="1510915679"/>
      </c:barChart>
      <c:catAx>
        <c:axId val="1510925247"/>
        <c:scaling>
          <c:orientation val="minMax"/>
        </c:scaling>
        <c:delete val="1"/>
        <c:axPos val="l"/>
        <c:majorTickMark val="none"/>
        <c:minorTickMark val="none"/>
        <c:tickLblPos val="nextTo"/>
        <c:crossAx val="1510915679"/>
        <c:crosses val="autoZero"/>
        <c:auto val="1"/>
        <c:lblAlgn val="ctr"/>
        <c:lblOffset val="100"/>
        <c:noMultiLvlLbl val="0"/>
      </c:catAx>
      <c:valAx>
        <c:axId val="1510915679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15109252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2a'!$E$4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D28-4369-8BAC-307D5DDE74D3}"/>
              </c:ext>
            </c:extLst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D28-4369-8BAC-307D5DDE74D3}"/>
              </c:ext>
            </c:extLst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D28-4369-8BAC-307D5DDE74D3}"/>
              </c:ext>
            </c:extLst>
          </c:dPt>
          <c:dPt>
            <c:idx val="1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7-8D28-4369-8BAC-307D5DDE74D3}"/>
              </c:ext>
            </c:extLst>
          </c:dPt>
          <c:dPt>
            <c:idx val="1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9-8D28-4369-8BAC-307D5DDE74D3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B-8D28-4369-8BAC-307D5DDE74D3}"/>
              </c:ext>
            </c:extLst>
          </c:dPt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D-8D28-4369-8BAC-307D5DDE74D3}"/>
              </c:ext>
            </c:extLst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F-8D28-4369-8BAC-307D5DDE74D3}"/>
              </c:ext>
            </c:extLst>
          </c:dPt>
          <c:dPt>
            <c:idx val="1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1-8D28-4369-8BAC-307D5DDE74D3}"/>
              </c:ext>
            </c:extLst>
          </c:dPt>
          <c:dPt>
            <c:idx val="1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3-8D28-4369-8BAC-307D5DDE74D3}"/>
              </c:ext>
            </c:extLst>
          </c:dPt>
          <c:val>
            <c:numRef>
              <c:f>'MISI 2a'!$E$5:$E$26</c:f>
              <c:numCache>
                <c:formatCode>0.00</c:formatCode>
                <c:ptCount val="22"/>
                <c:pt idx="0">
                  <c:v>100</c:v>
                </c:pt>
                <c:pt idx="1">
                  <c:v>40.909999999999997</c:v>
                </c:pt>
                <c:pt idx="2">
                  <c:v>92.44</c:v>
                </c:pt>
                <c:pt idx="3">
                  <c:v>67.790000000000006</c:v>
                </c:pt>
                <c:pt idx="4">
                  <c:v>97.88</c:v>
                </c:pt>
                <c:pt idx="5">
                  <c:v>87.45</c:v>
                </c:pt>
                <c:pt idx="6">
                  <c:v>99.26</c:v>
                </c:pt>
                <c:pt idx="7">
                  <c:v>12.38</c:v>
                </c:pt>
                <c:pt idx="8">
                  <c:v>86.55</c:v>
                </c:pt>
                <c:pt idx="9">
                  <c:v>86.98</c:v>
                </c:pt>
                <c:pt idx="10">
                  <c:v>99.48</c:v>
                </c:pt>
                <c:pt idx="11">
                  <c:v>47.59</c:v>
                </c:pt>
                <c:pt idx="12">
                  <c:v>77.59</c:v>
                </c:pt>
                <c:pt idx="13">
                  <c:v>67.319999999999993</c:v>
                </c:pt>
                <c:pt idx="14">
                  <c:v>67.95</c:v>
                </c:pt>
                <c:pt idx="15">
                  <c:v>84.95</c:v>
                </c:pt>
                <c:pt idx="16">
                  <c:v>55.22</c:v>
                </c:pt>
                <c:pt idx="17">
                  <c:v>76.37</c:v>
                </c:pt>
                <c:pt idx="18">
                  <c:v>90.08</c:v>
                </c:pt>
                <c:pt idx="19">
                  <c:v>79.489999999999995</c:v>
                </c:pt>
                <c:pt idx="20">
                  <c:v>90.48</c:v>
                </c:pt>
                <c:pt idx="21">
                  <c:v>95.4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8D28-4369-8BAC-307D5DDE74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09706447"/>
        <c:axId val="1609701039"/>
      </c:barChart>
      <c:catAx>
        <c:axId val="1609706447"/>
        <c:scaling>
          <c:orientation val="minMax"/>
        </c:scaling>
        <c:delete val="1"/>
        <c:axPos val="l"/>
        <c:majorTickMark val="none"/>
        <c:minorTickMark val="none"/>
        <c:tickLblPos val="nextTo"/>
        <c:crossAx val="1609701039"/>
        <c:crosses val="autoZero"/>
        <c:auto val="1"/>
        <c:lblAlgn val="ctr"/>
        <c:lblOffset val="100"/>
        <c:noMultiLvlLbl val="0"/>
      </c:catAx>
      <c:valAx>
        <c:axId val="1609701039"/>
        <c:scaling>
          <c:orientation val="minMax"/>
          <c:max val="100"/>
        </c:scaling>
        <c:delete val="1"/>
        <c:axPos val="b"/>
        <c:numFmt formatCode="0" sourceLinked="0"/>
        <c:majorTickMark val="none"/>
        <c:minorTickMark val="none"/>
        <c:tickLblPos val="nextTo"/>
        <c:crossAx val="16097064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3a'!$C$48:$C$55</c:f>
              <c:numCache>
                <c:formatCode>0.00</c:formatCode>
                <c:ptCount val="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80-4A8C-992C-85D7F4D9A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6833408"/>
        <c:axId val="86836320"/>
      </c:barChart>
      <c:catAx>
        <c:axId val="86833408"/>
        <c:scaling>
          <c:orientation val="minMax"/>
        </c:scaling>
        <c:delete val="1"/>
        <c:axPos val="l"/>
        <c:majorTickMark val="none"/>
        <c:minorTickMark val="none"/>
        <c:tickLblPos val="nextTo"/>
        <c:crossAx val="86836320"/>
        <c:crosses val="autoZero"/>
        <c:auto val="1"/>
        <c:lblAlgn val="ctr"/>
        <c:lblOffset val="100"/>
        <c:noMultiLvlLbl val="0"/>
      </c:catAx>
      <c:valAx>
        <c:axId val="86836320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8683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'MISI 3a'!$D$4</c:f>
              <c:strCache>
                <c:ptCount val="1"/>
                <c:pt idx="0">
                  <c:v>Realisasi Keuangan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2-2F76-4805-A210-328F6486B820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F76-4805-A210-328F6486B820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4-2F76-4805-A210-328F6486B820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F76-4805-A210-328F6486B820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6-2F76-4805-A210-328F6486B820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7-2F76-4805-A210-328F6486B820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8-2F76-4805-A210-328F6486B820}"/>
              </c:ext>
            </c:extLst>
          </c:dPt>
          <c:dPt>
            <c:idx val="7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F76-4805-A210-328F6486B820}"/>
              </c:ext>
            </c:extLst>
          </c:dPt>
          <c:val>
            <c:numRef>
              <c:f>'MISI 3a'!$D$5:$D$12</c:f>
              <c:numCache>
                <c:formatCode>0.00</c:formatCode>
                <c:ptCount val="8"/>
                <c:pt idx="0">
                  <c:v>64.91</c:v>
                </c:pt>
                <c:pt idx="1">
                  <c:v>56.65</c:v>
                </c:pt>
                <c:pt idx="2">
                  <c:v>38.409999999999997</c:v>
                </c:pt>
                <c:pt idx="3">
                  <c:v>36.049999999999997</c:v>
                </c:pt>
                <c:pt idx="4">
                  <c:v>34.86</c:v>
                </c:pt>
                <c:pt idx="5">
                  <c:v>52.82</c:v>
                </c:pt>
                <c:pt idx="6">
                  <c:v>63.6</c:v>
                </c:pt>
                <c:pt idx="7">
                  <c:v>81.02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F76-4805-A210-328F6486B8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box"/>
        <c:axId val="1609675247"/>
        <c:axId val="1609688975"/>
        <c:axId val="0"/>
      </c:bar3DChart>
      <c:catAx>
        <c:axId val="1609675247"/>
        <c:scaling>
          <c:orientation val="minMax"/>
        </c:scaling>
        <c:delete val="1"/>
        <c:axPos val="l"/>
        <c:majorTickMark val="none"/>
        <c:minorTickMark val="none"/>
        <c:tickLblPos val="nextTo"/>
        <c:crossAx val="1609688975"/>
        <c:crosses val="autoZero"/>
        <c:auto val="1"/>
        <c:lblAlgn val="ctr"/>
        <c:lblOffset val="100"/>
        <c:noMultiLvlLbl val="0"/>
      </c:catAx>
      <c:valAx>
        <c:axId val="1609688975"/>
        <c:scaling>
          <c:orientation val="minMax"/>
        </c:scaling>
        <c:delete val="1"/>
        <c:axPos val="b"/>
        <c:numFmt formatCode="0" sourceLinked="0"/>
        <c:majorTickMark val="none"/>
        <c:minorTickMark val="none"/>
        <c:tickLblPos val="nextTo"/>
        <c:crossAx val="16096752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3a'!$C$48:$C$55</c:f>
              <c:numCache>
                <c:formatCode>0.00</c:formatCode>
                <c:ptCount val="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80-4A8C-992C-85D7F4D9A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6833408"/>
        <c:axId val="86836320"/>
      </c:barChart>
      <c:catAx>
        <c:axId val="86833408"/>
        <c:scaling>
          <c:orientation val="minMax"/>
        </c:scaling>
        <c:delete val="1"/>
        <c:axPos val="l"/>
        <c:majorTickMark val="none"/>
        <c:minorTickMark val="none"/>
        <c:tickLblPos val="nextTo"/>
        <c:crossAx val="86836320"/>
        <c:crosses val="autoZero"/>
        <c:auto val="1"/>
        <c:lblAlgn val="ctr"/>
        <c:lblOffset val="100"/>
        <c:noMultiLvlLbl val="0"/>
      </c:catAx>
      <c:valAx>
        <c:axId val="86836320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8683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3a'!$E$4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9722-4E55-837F-1BC0C07BCEEC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9722-4E55-837F-1BC0C07BCEEC}"/>
              </c:ext>
            </c:extLst>
          </c:dPt>
          <c:dPt>
            <c:idx val="7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9722-4E55-837F-1BC0C07BCEEC}"/>
              </c:ext>
            </c:extLst>
          </c:dPt>
          <c:val>
            <c:numRef>
              <c:f>'MISI 3a'!$E$5:$E$12</c:f>
              <c:numCache>
                <c:formatCode>0.00</c:formatCode>
                <c:ptCount val="8"/>
                <c:pt idx="0">
                  <c:v>86.1</c:v>
                </c:pt>
                <c:pt idx="1">
                  <c:v>95.77</c:v>
                </c:pt>
                <c:pt idx="2">
                  <c:v>77.760000000000005</c:v>
                </c:pt>
                <c:pt idx="3">
                  <c:v>43.27</c:v>
                </c:pt>
                <c:pt idx="4">
                  <c:v>57.05</c:v>
                </c:pt>
                <c:pt idx="5">
                  <c:v>74.400000000000006</c:v>
                </c:pt>
                <c:pt idx="6">
                  <c:v>69.400000000000006</c:v>
                </c:pt>
                <c:pt idx="7">
                  <c:v>91.94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9722-4E55-837F-1BC0C07BCE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09630319"/>
        <c:axId val="1609624495"/>
      </c:barChart>
      <c:catAx>
        <c:axId val="1609630319"/>
        <c:scaling>
          <c:orientation val="minMax"/>
        </c:scaling>
        <c:delete val="1"/>
        <c:axPos val="l"/>
        <c:majorTickMark val="none"/>
        <c:minorTickMark val="none"/>
        <c:tickLblPos val="nextTo"/>
        <c:crossAx val="1609624495"/>
        <c:crosses val="autoZero"/>
        <c:auto val="1"/>
        <c:lblAlgn val="ctr"/>
        <c:lblOffset val="100"/>
        <c:noMultiLvlLbl val="0"/>
      </c:catAx>
      <c:valAx>
        <c:axId val="1609624495"/>
        <c:scaling>
          <c:orientation val="minMax"/>
          <c:max val="100"/>
        </c:scaling>
        <c:delete val="1"/>
        <c:axPos val="b"/>
        <c:numFmt formatCode="0" sourceLinked="0"/>
        <c:majorTickMark val="none"/>
        <c:minorTickMark val="none"/>
        <c:tickLblPos val="nextTo"/>
        <c:crossAx val="16096303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4a'!$B$29</c:f>
              <c:strCache>
                <c:ptCount val="1"/>
                <c:pt idx="0">
                  <c:v>Realisasi Keuangan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4a'!$B$30:$B$33</c:f>
              <c:numCache>
                <c:formatCode>0.00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92-4B17-B30D-6C3935461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6838400"/>
        <c:axId val="86827584"/>
      </c:barChart>
      <c:catAx>
        <c:axId val="86838400"/>
        <c:scaling>
          <c:orientation val="minMax"/>
        </c:scaling>
        <c:delete val="1"/>
        <c:axPos val="l"/>
        <c:majorTickMark val="none"/>
        <c:minorTickMark val="none"/>
        <c:tickLblPos val="nextTo"/>
        <c:crossAx val="86827584"/>
        <c:crosses val="autoZero"/>
        <c:auto val="1"/>
        <c:lblAlgn val="ctr"/>
        <c:lblOffset val="100"/>
        <c:noMultiLvlLbl val="0"/>
      </c:catAx>
      <c:valAx>
        <c:axId val="86827584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8683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4a'!$D$4</c:f>
              <c:strCache>
                <c:ptCount val="1"/>
                <c:pt idx="0">
                  <c:v>Realisasi Keuangan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4-ABBA-481C-AE58-628221FA90A6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ABBA-481C-AE58-628221FA90A6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ABBA-481C-AE58-628221FA90A6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ABBA-481C-AE58-628221FA90A6}"/>
              </c:ext>
            </c:extLst>
          </c:dPt>
          <c:val>
            <c:numRef>
              <c:f>'MISI 4a'!$D$5:$D$8</c:f>
              <c:numCache>
                <c:formatCode>0.00</c:formatCode>
                <c:ptCount val="4"/>
                <c:pt idx="0">
                  <c:v>85.87</c:v>
                </c:pt>
                <c:pt idx="1">
                  <c:v>15.15</c:v>
                </c:pt>
                <c:pt idx="2">
                  <c:v>98.58</c:v>
                </c:pt>
                <c:pt idx="3">
                  <c:v>70.94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BA-481C-AE58-628221FA90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09706863"/>
        <c:axId val="1609718927"/>
      </c:barChart>
      <c:catAx>
        <c:axId val="1609706863"/>
        <c:scaling>
          <c:orientation val="minMax"/>
        </c:scaling>
        <c:delete val="1"/>
        <c:axPos val="l"/>
        <c:majorTickMark val="none"/>
        <c:minorTickMark val="none"/>
        <c:tickLblPos val="nextTo"/>
        <c:crossAx val="1609718927"/>
        <c:crosses val="autoZero"/>
        <c:auto val="1"/>
        <c:lblAlgn val="ctr"/>
        <c:lblOffset val="100"/>
        <c:noMultiLvlLbl val="0"/>
      </c:catAx>
      <c:valAx>
        <c:axId val="1609718927"/>
        <c:scaling>
          <c:orientation val="minMax"/>
        </c:scaling>
        <c:delete val="1"/>
        <c:axPos val="b"/>
        <c:numFmt formatCode="0" sourceLinked="0"/>
        <c:majorTickMark val="none"/>
        <c:minorTickMark val="none"/>
        <c:tickLblPos val="nextTo"/>
        <c:crossAx val="1609706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Sheet1!$C$43</c:f>
              <c:strCache>
                <c:ptCount val="1"/>
                <c:pt idx="0">
                  <c:v>Unit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BE9-45D1-BC4E-801124227F6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BE9-45D1-BC4E-801124227F6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BE9-45D1-BC4E-801124227F6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BE9-45D1-BC4E-801124227F63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BE9-45D1-BC4E-801124227F63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BE9-45D1-BC4E-801124227F63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FBE9-45D1-BC4E-801124227F63}"/>
              </c:ext>
            </c:extLst>
          </c:dPt>
          <c:dLbls>
            <c:dLbl>
              <c:idx val="0"/>
              <c:layout>
                <c:manualLayout>
                  <c:x val="-6.0619667714414176E-2"/>
                  <c:y val="0.322152108933909"/>
                </c:manualLayout>
              </c:layout>
              <c:tx>
                <c:rich>
                  <a:bodyPr/>
                  <a:lstStyle/>
                  <a:p>
                    <a:fld id="{E31B33A9-9BEF-4555-8A53-75B0454DA94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18A6E0F1-1FD5-48AE-9BF1-050FC4963C10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46.15%</a:t>
                    </a:r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BE9-45D1-BC4E-801124227F63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B258D53F-20D5-41E2-BEAC-4AE916023C1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7CBAB1EC-7030-4B6A-AB8F-6CF3180B6C48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7.69%</a:t>
                    </a:r>
                  </a:p>
                </c:rich>
              </c:tx>
              <c:dLblPos val="outEnd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BE9-45D1-BC4E-801124227F63}"/>
                </c:ext>
              </c:extLst>
            </c:dLbl>
            <c:dLbl>
              <c:idx val="3"/>
              <c:layout>
                <c:manualLayout>
                  <c:x val="-0.21201098237133087"/>
                  <c:y val="-0.12075225090044994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BE9-45D1-BC4E-801124227F63}"/>
                </c:ext>
              </c:extLst>
            </c:dLbl>
            <c:dLbl>
              <c:idx val="4"/>
              <c:layout>
                <c:manualLayout>
                  <c:x val="-1.6982308866982695E-2"/>
                  <c:y val="-0.15005264230844265"/>
                </c:manualLayout>
              </c:layout>
              <c:tx>
                <c:rich>
                  <a:bodyPr/>
                  <a:lstStyle/>
                  <a:p>
                    <a:fld id="{DD727E79-BF80-44CC-B5D9-3B653DE9C7CE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64461B75-69C3-4181-A94C-0452819E99AE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26.92 %</a:t>
                    </a:r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167087937454508"/>
                      <c:h val="0.116730825313502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BE9-45D1-BC4E-801124227F63}"/>
                </c:ext>
              </c:extLst>
            </c:dLbl>
            <c:dLbl>
              <c:idx val="5"/>
              <c:layout>
                <c:manualLayout>
                  <c:x val="-9.2249940749557377E-2"/>
                  <c:y val="2.7777777777777776E-2"/>
                </c:manualLayout>
              </c:layout>
              <c:tx>
                <c:rich>
                  <a:bodyPr/>
                  <a:lstStyle/>
                  <a:p>
                    <a:fld id="{0CF321AF-AF69-420B-85EE-0C9AF65F070D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6A2BE8E4-2968-49E4-A1ED-6A459A66AB65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15.38%</a:t>
                    </a:r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FBE9-45D1-BC4E-801124227F63}"/>
                </c:ext>
              </c:extLst>
            </c:dLbl>
            <c:dLbl>
              <c:idx val="6"/>
              <c:layout>
                <c:manualLayout>
                  <c:x val="0.44099774068430042"/>
                  <c:y val="8.9242331922060034E-2"/>
                </c:manualLayout>
              </c:layout>
              <c:tx>
                <c:rich>
                  <a:bodyPr/>
                  <a:lstStyle/>
                  <a:p>
                    <a:fld id="{DEF427E8-85A4-4842-A33C-34D800CAF77A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, </a:t>
                    </a:r>
                    <a:fld id="{4ECD778B-C16E-4F49-B584-1467F68D8282}" type="VALUE">
                      <a:rPr lang="en-US" baseline="0"/>
                      <a:pPr/>
                      <a:t>[VALUE]</a:t>
                    </a:fld>
                    <a:r>
                      <a:rPr lang="en-US" baseline="0"/>
                      <a:t>, 3.85%</a:t>
                    </a:r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BE9-45D1-BC4E-801124227F63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1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Sheet1!$B$44:$B$50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Sheet1!$C$44:$C$50</c:f>
              <c:numCache>
                <c:formatCode>General</c:formatCode>
                <c:ptCount val="7"/>
                <c:pt idx="0">
                  <c:v>12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7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BE9-45D1-BC4E-801124227F63}"/>
            </c:ext>
          </c:extLst>
        </c:ser>
        <c:ser>
          <c:idx val="1"/>
          <c:order val="1"/>
          <c:tx>
            <c:strRef>
              <c:f>Sheet1!$D$43</c:f>
              <c:strCache>
                <c:ptCount val="1"/>
                <c:pt idx="0">
                  <c:v>Persen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BE9-45D1-BC4E-801124227F6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BE9-45D1-BC4E-801124227F6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BE9-45D1-BC4E-801124227F6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BE9-45D1-BC4E-801124227F63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BE9-45D1-BC4E-801124227F63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FBE9-45D1-BC4E-801124227F63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FBE9-45D1-BC4E-801124227F63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Sheet1!$B$44:$B$50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Sheet1!$D$44:$D$50</c:f>
              <c:numCache>
                <c:formatCode>General</c:formatCode>
                <c:ptCount val="7"/>
                <c:pt idx="0">
                  <c:v>46.15</c:v>
                </c:pt>
                <c:pt idx="1">
                  <c:v>7.69</c:v>
                </c:pt>
                <c:pt idx="2">
                  <c:v>0</c:v>
                </c:pt>
                <c:pt idx="3">
                  <c:v>0</c:v>
                </c:pt>
                <c:pt idx="4">
                  <c:v>26.92</c:v>
                </c:pt>
                <c:pt idx="5">
                  <c:v>15.38</c:v>
                </c:pt>
                <c:pt idx="6">
                  <c:v>3.85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FBE9-45D1-BC4E-801124227F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4a'!$B$29</c:f>
              <c:strCache>
                <c:ptCount val="1"/>
                <c:pt idx="0">
                  <c:v>Realisasi Keuangan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4a'!$B$30:$B$33</c:f>
              <c:numCache>
                <c:formatCode>0.00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92-4B17-B30D-6C3935461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6838400"/>
        <c:axId val="86827584"/>
      </c:barChart>
      <c:catAx>
        <c:axId val="86838400"/>
        <c:scaling>
          <c:orientation val="minMax"/>
        </c:scaling>
        <c:delete val="1"/>
        <c:axPos val="l"/>
        <c:majorTickMark val="none"/>
        <c:minorTickMark val="none"/>
        <c:tickLblPos val="nextTo"/>
        <c:crossAx val="86827584"/>
        <c:crosses val="autoZero"/>
        <c:auto val="1"/>
        <c:lblAlgn val="ctr"/>
        <c:lblOffset val="100"/>
        <c:noMultiLvlLbl val="0"/>
      </c:catAx>
      <c:valAx>
        <c:axId val="86827584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8683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4a'!$E$4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160-4174-B4CC-A3A98C9BB101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160-4174-B4CC-A3A98C9BB101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4-2160-4174-B4CC-A3A98C9BB101}"/>
              </c:ext>
            </c:extLst>
          </c:dPt>
          <c:dPt>
            <c:idx val="3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160-4174-B4CC-A3A98C9BB101}"/>
              </c:ext>
            </c:extLst>
          </c:dPt>
          <c:val>
            <c:numRef>
              <c:f>'MISI 4a'!$E$5:$E$8</c:f>
              <c:numCache>
                <c:formatCode>0.00</c:formatCode>
                <c:ptCount val="4"/>
                <c:pt idx="0">
                  <c:v>77.23</c:v>
                </c:pt>
                <c:pt idx="1">
                  <c:v>16.989999999999998</c:v>
                </c:pt>
                <c:pt idx="2">
                  <c:v>99.66</c:v>
                </c:pt>
                <c:pt idx="3">
                  <c:v>93.72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160-4174-B4CC-A3A98C9BB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609680239"/>
        <c:axId val="1609698543"/>
      </c:barChart>
      <c:catAx>
        <c:axId val="1609680239"/>
        <c:scaling>
          <c:orientation val="minMax"/>
        </c:scaling>
        <c:delete val="1"/>
        <c:axPos val="l"/>
        <c:majorTickMark val="none"/>
        <c:minorTickMark val="none"/>
        <c:tickLblPos val="nextTo"/>
        <c:crossAx val="1609698543"/>
        <c:crosses val="autoZero"/>
        <c:auto val="1"/>
        <c:lblAlgn val="ctr"/>
        <c:lblOffset val="100"/>
        <c:noMultiLvlLbl val="0"/>
      </c:catAx>
      <c:valAx>
        <c:axId val="1609698543"/>
        <c:scaling>
          <c:orientation val="minMax"/>
          <c:max val="100"/>
        </c:scaling>
        <c:delete val="1"/>
        <c:axPos val="b"/>
        <c:numFmt formatCode="0" sourceLinked="0"/>
        <c:majorTickMark val="none"/>
        <c:minorTickMark val="none"/>
        <c:tickLblPos val="nextTo"/>
        <c:crossAx val="1609680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3a'!$C$48:$C$55</c:f>
              <c:numCache>
                <c:formatCode>0.00</c:formatCode>
                <c:ptCount val="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80-4A8C-992C-85D7F4D9A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6833408"/>
        <c:axId val="86836320"/>
      </c:barChart>
      <c:catAx>
        <c:axId val="86833408"/>
        <c:scaling>
          <c:orientation val="minMax"/>
        </c:scaling>
        <c:delete val="1"/>
        <c:axPos val="l"/>
        <c:majorTickMark val="none"/>
        <c:minorTickMark val="none"/>
        <c:tickLblPos val="nextTo"/>
        <c:crossAx val="86836320"/>
        <c:crosses val="autoZero"/>
        <c:auto val="1"/>
        <c:lblAlgn val="ctr"/>
        <c:lblOffset val="100"/>
        <c:noMultiLvlLbl val="0"/>
      </c:catAx>
      <c:valAx>
        <c:axId val="86836320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8683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'MISI 5a'!$D$4</c:f>
              <c:strCache>
                <c:ptCount val="1"/>
                <c:pt idx="0">
                  <c:v>Realisasi Keuangan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BB8-4F38-969E-FF1A34513E3C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7-8BB8-4F38-969E-FF1A34513E3C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8-8BB8-4F38-969E-FF1A34513E3C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BB8-4F38-969E-FF1A34513E3C}"/>
              </c:ext>
            </c:extLst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BB8-4F38-969E-FF1A34513E3C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9-8BB8-4F38-969E-FF1A34513E3C}"/>
              </c:ext>
            </c:extLst>
          </c:dPt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BB8-4F38-969E-FF1A34513E3C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A-8BB8-4F38-969E-FF1A34513E3C}"/>
              </c:ext>
            </c:extLst>
          </c:dPt>
          <c:val>
            <c:numRef>
              <c:f>'MISI 5a'!$D$5:$D$12</c:f>
              <c:numCache>
                <c:formatCode>0.00</c:formatCode>
                <c:ptCount val="8"/>
                <c:pt idx="0">
                  <c:v>65.2</c:v>
                </c:pt>
                <c:pt idx="1">
                  <c:v>76.91</c:v>
                </c:pt>
                <c:pt idx="2">
                  <c:v>78.319999999999993</c:v>
                </c:pt>
                <c:pt idx="3">
                  <c:v>80.790000000000006</c:v>
                </c:pt>
                <c:pt idx="4">
                  <c:v>83.39</c:v>
                </c:pt>
                <c:pt idx="5">
                  <c:v>33.770000000000003</c:v>
                </c:pt>
                <c:pt idx="6">
                  <c:v>96.26</c:v>
                </c:pt>
                <c:pt idx="7">
                  <c:v>71.680000000000007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BB8-4F38-969E-FF1A34513E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box"/>
        <c:axId val="1407750736"/>
        <c:axId val="1407754064"/>
        <c:axId val="0"/>
      </c:bar3DChart>
      <c:catAx>
        <c:axId val="1407750736"/>
        <c:scaling>
          <c:orientation val="minMax"/>
        </c:scaling>
        <c:delete val="1"/>
        <c:axPos val="l"/>
        <c:majorTickMark val="none"/>
        <c:minorTickMark val="none"/>
        <c:tickLblPos val="nextTo"/>
        <c:crossAx val="1407754064"/>
        <c:crosses val="autoZero"/>
        <c:auto val="1"/>
        <c:lblAlgn val="ctr"/>
        <c:lblOffset val="100"/>
        <c:noMultiLvlLbl val="0"/>
      </c:catAx>
      <c:valAx>
        <c:axId val="1407754064"/>
        <c:scaling>
          <c:orientation val="minMax"/>
        </c:scaling>
        <c:delete val="1"/>
        <c:axPos val="b"/>
        <c:numFmt formatCode="0" sourceLinked="0"/>
        <c:majorTickMark val="none"/>
        <c:minorTickMark val="none"/>
        <c:tickLblPos val="nextTo"/>
        <c:crossAx val="1407750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3a'!$C$48:$C$55</c:f>
              <c:numCache>
                <c:formatCode>0.00</c:formatCode>
                <c:ptCount val="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80-4A8C-992C-85D7F4D9A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86833408"/>
        <c:axId val="86836320"/>
      </c:barChart>
      <c:catAx>
        <c:axId val="86833408"/>
        <c:scaling>
          <c:orientation val="minMax"/>
        </c:scaling>
        <c:delete val="1"/>
        <c:axPos val="l"/>
        <c:majorTickMark val="none"/>
        <c:minorTickMark val="none"/>
        <c:tickLblPos val="nextTo"/>
        <c:crossAx val="86836320"/>
        <c:crosses val="autoZero"/>
        <c:auto val="1"/>
        <c:lblAlgn val="ctr"/>
        <c:lblOffset val="100"/>
        <c:noMultiLvlLbl val="0"/>
      </c:catAx>
      <c:valAx>
        <c:axId val="86836320"/>
        <c:scaling>
          <c:orientation val="minMax"/>
          <c:max val="100"/>
        </c:scaling>
        <c:delete val="1"/>
        <c:axPos val="b"/>
        <c:numFmt formatCode="0.00" sourceLinked="1"/>
        <c:majorTickMark val="none"/>
        <c:minorTickMark val="none"/>
        <c:tickLblPos val="nextTo"/>
        <c:crossAx val="8683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5a'!$E$4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2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B25A-47F1-860E-45CAEDCF0930}"/>
              </c:ext>
            </c:extLst>
          </c:dPt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B25A-47F1-860E-45CAEDCF0930}"/>
              </c:ext>
            </c:extLst>
          </c:dPt>
          <c:dPt>
            <c:idx val="7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B25A-47F1-860E-45CAEDCF0930}"/>
              </c:ext>
            </c:extLst>
          </c:dPt>
          <c:val>
            <c:numRef>
              <c:f>'MISI 5a'!$E$5:$E$12</c:f>
              <c:numCache>
                <c:formatCode>0.00</c:formatCode>
                <c:ptCount val="8"/>
                <c:pt idx="0">
                  <c:v>67.91</c:v>
                </c:pt>
                <c:pt idx="1">
                  <c:v>14.76</c:v>
                </c:pt>
                <c:pt idx="2">
                  <c:v>89.4</c:v>
                </c:pt>
                <c:pt idx="3">
                  <c:v>30.14</c:v>
                </c:pt>
                <c:pt idx="4">
                  <c:v>54.94</c:v>
                </c:pt>
                <c:pt idx="5">
                  <c:v>35.549999999999997</c:v>
                </c:pt>
                <c:pt idx="6">
                  <c:v>97.36</c:v>
                </c:pt>
                <c:pt idx="7">
                  <c:v>82.35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25A-47F1-860E-45CAEDCF0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10856048"/>
        <c:axId val="1410847728"/>
      </c:barChart>
      <c:catAx>
        <c:axId val="1410856048"/>
        <c:scaling>
          <c:orientation val="minMax"/>
        </c:scaling>
        <c:delete val="1"/>
        <c:axPos val="l"/>
        <c:majorTickMark val="none"/>
        <c:minorTickMark val="none"/>
        <c:tickLblPos val="nextTo"/>
        <c:crossAx val="1410847728"/>
        <c:crosses val="autoZero"/>
        <c:auto val="1"/>
        <c:lblAlgn val="ctr"/>
        <c:lblOffset val="100"/>
        <c:noMultiLvlLbl val="0"/>
      </c:catAx>
      <c:valAx>
        <c:axId val="1410847728"/>
        <c:scaling>
          <c:orientation val="minMax"/>
        </c:scaling>
        <c:delete val="1"/>
        <c:axPos val="b"/>
        <c:numFmt formatCode="0" sourceLinked="0"/>
        <c:majorTickMark val="none"/>
        <c:minorTickMark val="none"/>
        <c:tickLblPos val="nextTo"/>
        <c:crossAx val="141085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75846037709079E-2"/>
          <c:y val="5.5398818894102038E-2"/>
          <c:w val="0.94012628073742099"/>
          <c:h val="0.87875792717582779"/>
        </c:manualLayout>
      </c:layout>
      <c:scatterChart>
        <c:scatterStyle val="lineMarker"/>
        <c:varyColors val="0"/>
        <c:ser>
          <c:idx val="0"/>
          <c:order val="0"/>
          <c:tx>
            <c:strRef>
              <c:f>'MISI 1a'!$E$4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1.1111111111111112E-2"/>
                  <c:y val="9.2592592592592171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CAE-41CB-8385-07210A15B6C8}"/>
                </c:ext>
              </c:extLst>
            </c:dLbl>
            <c:dLbl>
              <c:idx val="1"/>
              <c:layout>
                <c:manualLayout>
                  <c:x val="-5.5555555555556061E-3"/>
                  <c:y val="-8.4875562720133283E-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CAE-41CB-8385-07210A15B6C8}"/>
                </c:ext>
              </c:extLst>
            </c:dLbl>
            <c:dLbl>
              <c:idx val="2"/>
              <c:layout>
                <c:manualLayout>
                  <c:x val="-3.888888888888889E-2"/>
                  <c:y val="9.259259259259173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CAE-41CB-8385-07210A15B6C8}"/>
                </c:ext>
              </c:extLst>
            </c:dLbl>
            <c:dLbl>
              <c:idx val="3"/>
              <c:layout>
                <c:manualLayout>
                  <c:x val="-2.5000000000000001E-2"/>
                  <c:y val="-3.240740740740740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CAE-41CB-8385-07210A15B6C8}"/>
                </c:ext>
              </c:extLst>
            </c:dLbl>
            <c:dLbl>
              <c:idx val="4"/>
              <c:layout>
                <c:manualLayout>
                  <c:x val="-4.4444444444444446E-2"/>
                  <c:y val="1.388888888888888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CAE-41CB-8385-07210A15B6C8}"/>
                </c:ext>
              </c:extLst>
            </c:dLbl>
            <c:dLbl>
              <c:idx val="5"/>
              <c:layout>
                <c:manualLayout>
                  <c:x val="-4.444444444444444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CAE-41CB-8385-07210A15B6C8}"/>
                </c:ext>
              </c:extLst>
            </c:dLbl>
            <c:dLbl>
              <c:idx val="6"/>
              <c:layout>
                <c:manualLayout>
                  <c:x val="-2.2222222222222223E-2"/>
                  <c:y val="2.7777777777777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CAE-41CB-8385-07210A15B6C8}"/>
                </c:ext>
              </c:extLst>
            </c:dLbl>
            <c:dLbl>
              <c:idx val="7"/>
              <c:layout>
                <c:manualLayout>
                  <c:x val="-5.0000000000000051E-2"/>
                  <c:y val="2.777777777777769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CAE-41CB-8385-07210A15B6C8}"/>
                </c:ext>
              </c:extLst>
            </c:dLbl>
            <c:dLbl>
              <c:idx val="8"/>
              <c:layout>
                <c:manualLayout>
                  <c:x val="-4.7222222222222221E-2"/>
                  <c:y val="-4.16666666666666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CAE-41CB-8385-07210A15B6C8}"/>
                </c:ext>
              </c:extLst>
            </c:dLbl>
            <c:dLbl>
              <c:idx val="9"/>
              <c:layout>
                <c:manualLayout>
                  <c:x val="-3.3333333333333437E-2"/>
                  <c:y val="5.092592592592592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CAE-41CB-8385-07210A15B6C8}"/>
                </c:ext>
              </c:extLst>
            </c:dLbl>
            <c:dLbl>
              <c:idx val="10"/>
              <c:layout>
                <c:manualLayout>
                  <c:x val="-5.0000000000000024E-2"/>
                  <c:y val="-3.240740740740744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CAE-41CB-8385-07210A15B6C8}"/>
                </c:ext>
              </c:extLst>
            </c:dLbl>
            <c:dLbl>
              <c:idx val="11"/>
              <c:layout>
                <c:manualLayout>
                  <c:x val="-4.1666666666666664E-2"/>
                  <c:y val="3.240740740740748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9CAE-41CB-8385-07210A15B6C8}"/>
                </c:ext>
              </c:extLst>
            </c:dLbl>
            <c:dLbl>
              <c:idx val="12"/>
              <c:layout>
                <c:manualLayout>
                  <c:x val="-5.8333333333333348E-2"/>
                  <c:y val="-1.851851851851860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CAE-41CB-8385-07210A15B6C8}"/>
                </c:ext>
              </c:extLst>
            </c:dLbl>
            <c:dLbl>
              <c:idx val="13"/>
              <c:layout>
                <c:manualLayout>
                  <c:x val="-4.1666666666666768E-2"/>
                  <c:y val="4.629629629629629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CAE-41CB-8385-07210A15B6C8}"/>
                </c:ext>
              </c:extLst>
            </c:dLbl>
            <c:dLbl>
              <c:idx val="14"/>
              <c:layout>
                <c:manualLayout>
                  <c:x val="-2.777777777777788E-2"/>
                  <c:y val="-2.7777777777777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CAE-41CB-8385-07210A15B6C8}"/>
                </c:ext>
              </c:extLst>
            </c:dLbl>
            <c:dLbl>
              <c:idx val="15"/>
              <c:layout>
                <c:manualLayout>
                  <c:x val="-3.6111111111111212E-2"/>
                  <c:y val="4.166666666666670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CAE-41CB-8385-07210A15B6C8}"/>
                </c:ext>
              </c:extLst>
            </c:dLbl>
            <c:dLbl>
              <c:idx val="16"/>
              <c:layout>
                <c:manualLayout>
                  <c:x val="-5.5555555555555552E-2"/>
                  <c:y val="-2.314814814814814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CAE-41CB-8385-07210A15B6C8}"/>
                </c:ext>
              </c:extLst>
            </c:dLbl>
            <c:dLbl>
              <c:idx val="17"/>
              <c:layout>
                <c:manualLayout>
                  <c:x val="-6.6666666666666666E-2"/>
                  <c:y val="-2.777777777777773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9CAE-41CB-8385-07210A15B6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'MISI 1a'!$D$5:$D$22</c:f>
              <c:numCache>
                <c:formatCode>General</c:formatCode>
                <c:ptCount val="18"/>
                <c:pt idx="0">
                  <c:v>94.28</c:v>
                </c:pt>
                <c:pt idx="1">
                  <c:v>56.59</c:v>
                </c:pt>
                <c:pt idx="2" formatCode="0.0">
                  <c:v>59.89</c:v>
                </c:pt>
                <c:pt idx="3" formatCode="0.0">
                  <c:v>64.671400560472293</c:v>
                </c:pt>
                <c:pt idx="4" formatCode="0.0">
                  <c:v>46.68</c:v>
                </c:pt>
                <c:pt idx="5">
                  <c:v>32.409999999999997</c:v>
                </c:pt>
                <c:pt idx="6">
                  <c:v>0.52</c:v>
                </c:pt>
                <c:pt idx="7">
                  <c:v>79.98</c:v>
                </c:pt>
                <c:pt idx="8">
                  <c:v>85.61</c:v>
                </c:pt>
                <c:pt idx="9">
                  <c:v>88.34</c:v>
                </c:pt>
                <c:pt idx="10">
                  <c:v>33.76</c:v>
                </c:pt>
                <c:pt idx="11">
                  <c:v>71.61</c:v>
                </c:pt>
                <c:pt idx="12">
                  <c:v>9.9700000000000006</c:v>
                </c:pt>
                <c:pt idx="13">
                  <c:v>87.73</c:v>
                </c:pt>
                <c:pt idx="14" formatCode="0.00">
                  <c:v>93.21</c:v>
                </c:pt>
                <c:pt idx="15" formatCode="0.00">
                  <c:v>91.65</c:v>
                </c:pt>
                <c:pt idx="16" formatCode="0.00">
                  <c:v>52.33</c:v>
                </c:pt>
                <c:pt idx="17" formatCode="0.00">
                  <c:v>69.209999999999994</c:v>
                </c:pt>
              </c:numCache>
            </c:numRef>
          </c:xVal>
          <c:yVal>
            <c:numRef>
              <c:f>'MISI 1a'!$E$5:$E$22</c:f>
              <c:numCache>
                <c:formatCode>General</c:formatCode>
                <c:ptCount val="18"/>
                <c:pt idx="0">
                  <c:v>93.54</c:v>
                </c:pt>
                <c:pt idx="1">
                  <c:v>58.39</c:v>
                </c:pt>
                <c:pt idx="2">
                  <c:v>41.79</c:v>
                </c:pt>
                <c:pt idx="3">
                  <c:v>40.64</c:v>
                </c:pt>
                <c:pt idx="4">
                  <c:v>57.4</c:v>
                </c:pt>
                <c:pt idx="5">
                  <c:v>29.34</c:v>
                </c:pt>
                <c:pt idx="6">
                  <c:v>7.0000000000000007E-2</c:v>
                </c:pt>
                <c:pt idx="7">
                  <c:v>62.71</c:v>
                </c:pt>
                <c:pt idx="8">
                  <c:v>100</c:v>
                </c:pt>
                <c:pt idx="9">
                  <c:v>71.489999999999995</c:v>
                </c:pt>
                <c:pt idx="10">
                  <c:v>84.26</c:v>
                </c:pt>
                <c:pt idx="11">
                  <c:v>68.95</c:v>
                </c:pt>
                <c:pt idx="12">
                  <c:v>10</c:v>
                </c:pt>
                <c:pt idx="13">
                  <c:v>100</c:v>
                </c:pt>
                <c:pt idx="14" formatCode="0.00">
                  <c:v>97.02</c:v>
                </c:pt>
                <c:pt idx="15" formatCode="0.00">
                  <c:v>91.72</c:v>
                </c:pt>
                <c:pt idx="16" formatCode="0.00">
                  <c:v>89.2</c:v>
                </c:pt>
                <c:pt idx="17" formatCode="0.00">
                  <c:v>82.84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2-9CAE-41CB-8385-07210A15B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8342383"/>
        <c:axId val="268332399"/>
      </c:scatterChart>
      <c:valAx>
        <c:axId val="268342383"/>
        <c:scaling>
          <c:orientation val="minMax"/>
          <c:max val="17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Fisik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332399"/>
        <c:crossesAt val="80"/>
        <c:crossBetween val="midCat"/>
      </c:valAx>
      <c:valAx>
        <c:axId val="268332399"/>
        <c:scaling>
          <c:orientation val="minMax"/>
          <c:max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Keuangan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342383"/>
        <c:crossesAt val="8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'MISI 2a'!$E$4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5.5555555555556572E-3"/>
                  <c:y val="-1.85185185185185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DAF-4460-B140-9D2EF734769B}"/>
                </c:ext>
              </c:extLst>
            </c:dLbl>
            <c:dLbl>
              <c:idx val="1"/>
              <c:layout>
                <c:manualLayout>
                  <c:x val="-1.1111111111111212E-2"/>
                  <c:y val="-8.4875562720133283E-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DAF-4460-B140-9D2EF734769B}"/>
                </c:ext>
              </c:extLst>
            </c:dLbl>
            <c:dLbl>
              <c:idx val="2"/>
              <c:layout>
                <c:manualLayout>
                  <c:x val="-2.7777777777777776E-2"/>
                  <c:y val="-2.7777777777777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DAF-4460-B140-9D2EF734769B}"/>
                </c:ext>
              </c:extLst>
            </c:dLbl>
            <c:dLbl>
              <c:idx val="3"/>
              <c:layout>
                <c:manualLayout>
                  <c:x val="-3.0555555555555555E-2"/>
                  <c:y val="3.703703703703703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DAF-4460-B140-9D2EF734769B}"/>
                </c:ext>
              </c:extLst>
            </c:dLbl>
            <c:dLbl>
              <c:idx val="4"/>
              <c:layout>
                <c:manualLayout>
                  <c:x val="-5.5555555555555552E-2"/>
                  <c:y val="4.6296296296296294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DAF-4460-B140-9D2EF734769B}"/>
                </c:ext>
              </c:extLst>
            </c:dLbl>
            <c:dLbl>
              <c:idx val="5"/>
              <c:layout>
                <c:manualLayout>
                  <c:x val="-6.1111111111111165E-2"/>
                  <c:y val="4.6296296296296294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DAF-4460-B140-9D2EF734769B}"/>
                </c:ext>
              </c:extLst>
            </c:dLbl>
            <c:dLbl>
              <c:idx val="6"/>
              <c:layout>
                <c:manualLayout>
                  <c:x val="-2.7777777777778798E-3"/>
                  <c:y val="1.85185185185184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DAF-4460-B140-9D2EF734769B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33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DAF-4460-B140-9D2EF734769B}"/>
                </c:ext>
              </c:extLst>
            </c:dLbl>
            <c:dLbl>
              <c:idx val="8"/>
              <c:layout>
                <c:manualLayout>
                  <c:x val="-8.333333333333333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DAF-4460-B140-9D2EF734769B}"/>
                </c:ext>
              </c:extLst>
            </c:dLbl>
            <c:dLbl>
              <c:idx val="9"/>
              <c:layout>
                <c:manualLayout>
                  <c:x val="-5.8333333333333334E-2"/>
                  <c:y val="-4.16666666666666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DAF-4460-B140-9D2EF734769B}"/>
                </c:ext>
              </c:extLst>
            </c:dLbl>
            <c:dLbl>
              <c:idx val="10"/>
              <c:layout>
                <c:manualLayout>
                  <c:x val="-3.888888888888889E-2"/>
                  <c:y val="-3.703703703703703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DAF-4460-B140-9D2EF734769B}"/>
                </c:ext>
              </c:extLst>
            </c:dLbl>
            <c:dLbl>
              <c:idx val="11"/>
              <c:layout>
                <c:manualLayout>
                  <c:x val="-5.2777777777777826E-2"/>
                  <c:y val="4.166666666666658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EDAF-4460-B140-9D2EF734769B}"/>
                </c:ext>
              </c:extLst>
            </c:dLbl>
            <c:dLbl>
              <c:idx val="12"/>
              <c:layout>
                <c:manualLayout>
                  <c:x val="-5.2777777777777778E-2"/>
                  <c:y val="1.851851851851843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EDAF-4460-B140-9D2EF734769B}"/>
                </c:ext>
              </c:extLst>
            </c:dLbl>
            <c:dLbl>
              <c:idx val="13"/>
              <c:layout>
                <c:manualLayout>
                  <c:x val="-3.3333333333333333E-2"/>
                  <c:y val="4.62962962962962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EDAF-4460-B140-9D2EF734769B}"/>
                </c:ext>
              </c:extLst>
            </c:dLbl>
            <c:dLbl>
              <c:idx val="14"/>
              <c:layout>
                <c:manualLayout>
                  <c:x val="-7.4999999999999997E-2"/>
                  <c:y val="1.388888888888897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EDAF-4460-B140-9D2EF734769B}"/>
                </c:ext>
              </c:extLst>
            </c:dLbl>
            <c:dLbl>
              <c:idx val="15"/>
              <c:layout>
                <c:manualLayout>
                  <c:x val="-3.6111111111111108E-2"/>
                  <c:y val="-2.7777777777777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EDAF-4460-B140-9D2EF734769B}"/>
                </c:ext>
              </c:extLst>
            </c:dLbl>
            <c:dLbl>
              <c:idx val="16"/>
              <c:layout>
                <c:manualLayout>
                  <c:x val="-6.6666666666666721E-2"/>
                  <c:y val="-9.259259259259258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EDAF-4460-B140-9D2EF734769B}"/>
                </c:ext>
              </c:extLst>
            </c:dLbl>
            <c:dLbl>
              <c:idx val="17"/>
              <c:layout>
                <c:manualLayout>
                  <c:x val="-6.6666666666666666E-2"/>
                  <c:y val="9.259259259259173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EDAF-4460-B140-9D2EF734769B}"/>
                </c:ext>
              </c:extLst>
            </c:dLbl>
            <c:dLbl>
              <c:idx val="18"/>
              <c:layout>
                <c:manualLayout>
                  <c:x val="-4.4444444444444543E-2"/>
                  <c:y val="2.7777777777777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EDAF-4460-B140-9D2EF734769B}"/>
                </c:ext>
              </c:extLst>
            </c:dLbl>
            <c:dLbl>
              <c:idx val="19"/>
              <c:layout>
                <c:manualLayout>
                  <c:x val="-4.4444444444444446E-2"/>
                  <c:y val="6.48148148148148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EDAF-4460-B140-9D2EF734769B}"/>
                </c:ext>
              </c:extLst>
            </c:dLbl>
            <c:dLbl>
              <c:idx val="20"/>
              <c:layout>
                <c:manualLayout>
                  <c:x val="-5.2777777777777778E-2"/>
                  <c:y val="-1.85185185185185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EDAF-4460-B140-9D2EF734769B}"/>
                </c:ext>
              </c:extLst>
            </c:dLbl>
            <c:dLbl>
              <c:idx val="21"/>
              <c:layout>
                <c:manualLayout>
                  <c:x val="-3.6111111111111108E-2"/>
                  <c:y val="-4.629629629629629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EDAF-4460-B140-9D2EF73476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'MISI 2a'!$D$5:$D$26</c:f>
              <c:numCache>
                <c:formatCode>0.00</c:formatCode>
                <c:ptCount val="22"/>
                <c:pt idx="0">
                  <c:v>95.94</c:v>
                </c:pt>
                <c:pt idx="1">
                  <c:v>80.260000000000005</c:v>
                </c:pt>
                <c:pt idx="2">
                  <c:v>81.75</c:v>
                </c:pt>
                <c:pt idx="3">
                  <c:v>96.07</c:v>
                </c:pt>
                <c:pt idx="4">
                  <c:v>70.89</c:v>
                </c:pt>
                <c:pt idx="5">
                  <c:v>74.41</c:v>
                </c:pt>
                <c:pt idx="6">
                  <c:v>93.88</c:v>
                </c:pt>
                <c:pt idx="7">
                  <c:v>19.59</c:v>
                </c:pt>
                <c:pt idx="8">
                  <c:v>93.31</c:v>
                </c:pt>
                <c:pt idx="9">
                  <c:v>44.54</c:v>
                </c:pt>
                <c:pt idx="10">
                  <c:v>86.5</c:v>
                </c:pt>
                <c:pt idx="11">
                  <c:v>48.25</c:v>
                </c:pt>
                <c:pt idx="12">
                  <c:v>87.48</c:v>
                </c:pt>
                <c:pt idx="13">
                  <c:v>85.75</c:v>
                </c:pt>
                <c:pt idx="14">
                  <c:v>66.91</c:v>
                </c:pt>
                <c:pt idx="15">
                  <c:v>91.18</c:v>
                </c:pt>
                <c:pt idx="16">
                  <c:v>77.42</c:v>
                </c:pt>
                <c:pt idx="17">
                  <c:v>67.19</c:v>
                </c:pt>
                <c:pt idx="18">
                  <c:v>85.73</c:v>
                </c:pt>
                <c:pt idx="19">
                  <c:v>74.03</c:v>
                </c:pt>
                <c:pt idx="20">
                  <c:v>77.290000000000006</c:v>
                </c:pt>
                <c:pt idx="21">
                  <c:v>92.1</c:v>
                </c:pt>
              </c:numCache>
            </c:numRef>
          </c:xVal>
          <c:yVal>
            <c:numRef>
              <c:f>'MISI 2a'!$E$5:$E$26</c:f>
              <c:numCache>
                <c:formatCode>0.00</c:formatCode>
                <c:ptCount val="22"/>
                <c:pt idx="0">
                  <c:v>100</c:v>
                </c:pt>
                <c:pt idx="1">
                  <c:v>40.909999999999997</c:v>
                </c:pt>
                <c:pt idx="2">
                  <c:v>92.44</c:v>
                </c:pt>
                <c:pt idx="3">
                  <c:v>67.790000000000006</c:v>
                </c:pt>
                <c:pt idx="4">
                  <c:v>97.88</c:v>
                </c:pt>
                <c:pt idx="5">
                  <c:v>87.45</c:v>
                </c:pt>
                <c:pt idx="6">
                  <c:v>99.26</c:v>
                </c:pt>
                <c:pt idx="7">
                  <c:v>12.38</c:v>
                </c:pt>
                <c:pt idx="8">
                  <c:v>86.55</c:v>
                </c:pt>
                <c:pt idx="9">
                  <c:v>86.98</c:v>
                </c:pt>
                <c:pt idx="10">
                  <c:v>99.48</c:v>
                </c:pt>
                <c:pt idx="11">
                  <c:v>47.59</c:v>
                </c:pt>
                <c:pt idx="12">
                  <c:v>77.59</c:v>
                </c:pt>
                <c:pt idx="13">
                  <c:v>67.319999999999993</c:v>
                </c:pt>
                <c:pt idx="14">
                  <c:v>67.95</c:v>
                </c:pt>
                <c:pt idx="15">
                  <c:v>84.95</c:v>
                </c:pt>
                <c:pt idx="16">
                  <c:v>55.22</c:v>
                </c:pt>
                <c:pt idx="17">
                  <c:v>76.37</c:v>
                </c:pt>
                <c:pt idx="18">
                  <c:v>90.08</c:v>
                </c:pt>
                <c:pt idx="19">
                  <c:v>79.489999999999995</c:v>
                </c:pt>
                <c:pt idx="20">
                  <c:v>90.48</c:v>
                </c:pt>
                <c:pt idx="21">
                  <c:v>95.4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6-EDAF-4460-B140-9D2EF73476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8383311"/>
        <c:axId val="268377487"/>
      </c:scatterChart>
      <c:valAx>
        <c:axId val="268383311"/>
        <c:scaling>
          <c:orientation val="minMax"/>
          <c:max val="1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Fisik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377487"/>
        <c:crossesAt val="80"/>
        <c:crossBetween val="midCat"/>
      </c:valAx>
      <c:valAx>
        <c:axId val="268377487"/>
        <c:scaling>
          <c:orientation val="minMax"/>
          <c:max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Keuangan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8383311"/>
        <c:crossesAt val="8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'MISI 3a'!$E$4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3.8888888888888938E-2"/>
                  <c:y val="-4.166666666666670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3CB-4B88-ABEB-ECE54412E312}"/>
                </c:ext>
              </c:extLst>
            </c:dLbl>
            <c:dLbl>
              <c:idx val="1"/>
              <c:layout>
                <c:manualLayout>
                  <c:x val="-5.8333333333333383E-2"/>
                  <c:y val="-9.259259259259258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3CB-4B88-ABEB-ECE54412E312}"/>
                </c:ext>
              </c:extLst>
            </c:dLbl>
            <c:dLbl>
              <c:idx val="2"/>
              <c:layout>
                <c:manualLayout>
                  <c:x val="-8.3333333333333332E-3"/>
                  <c:y val="1.85185185185185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3CB-4B88-ABEB-ECE54412E312}"/>
                </c:ext>
              </c:extLst>
            </c:dLbl>
            <c:dLbl>
              <c:idx val="3"/>
              <c:layout>
                <c:manualLayout>
                  <c:x val="-8.333333333333333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3CB-4B88-ABEB-ECE54412E312}"/>
                </c:ext>
              </c:extLst>
            </c:dLbl>
            <c:dLbl>
              <c:idx val="4"/>
              <c:layout>
                <c:manualLayout>
                  <c:x val="-6.111111111111110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3CB-4B88-ABEB-ECE54412E312}"/>
                </c:ext>
              </c:extLst>
            </c:dLbl>
            <c:dLbl>
              <c:idx val="5"/>
              <c:layout>
                <c:manualLayout>
                  <c:x val="-1.3888888888888888E-2"/>
                  <c:y val="2.31481481481480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3CB-4B88-ABEB-ECE54412E312}"/>
                </c:ext>
              </c:extLst>
            </c:dLbl>
            <c:dLbl>
              <c:idx val="6"/>
              <c:layout>
                <c:manualLayout>
                  <c:x val="-3.3333333333333333E-2"/>
                  <c:y val="4.629629629629629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3CB-4B88-ABEB-ECE54412E312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57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3CB-4B88-ABEB-ECE54412E3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'MISI 3a'!$D$5:$D$12</c:f>
              <c:numCache>
                <c:formatCode>0.00</c:formatCode>
                <c:ptCount val="8"/>
                <c:pt idx="0">
                  <c:v>64.91</c:v>
                </c:pt>
                <c:pt idx="1">
                  <c:v>56.65</c:v>
                </c:pt>
                <c:pt idx="2">
                  <c:v>38.409999999999997</c:v>
                </c:pt>
                <c:pt idx="3">
                  <c:v>36.049999999999997</c:v>
                </c:pt>
                <c:pt idx="4">
                  <c:v>34.86</c:v>
                </c:pt>
                <c:pt idx="5">
                  <c:v>52.82</c:v>
                </c:pt>
                <c:pt idx="6">
                  <c:v>63.6</c:v>
                </c:pt>
                <c:pt idx="7">
                  <c:v>81.02</c:v>
                </c:pt>
              </c:numCache>
            </c:numRef>
          </c:xVal>
          <c:yVal>
            <c:numRef>
              <c:f>'MISI 3a'!$E$5:$E$12</c:f>
              <c:numCache>
                <c:formatCode>0.00</c:formatCode>
                <c:ptCount val="8"/>
                <c:pt idx="0">
                  <c:v>86.1</c:v>
                </c:pt>
                <c:pt idx="1">
                  <c:v>95.77</c:v>
                </c:pt>
                <c:pt idx="2">
                  <c:v>77.760000000000005</c:v>
                </c:pt>
                <c:pt idx="3">
                  <c:v>43.27</c:v>
                </c:pt>
                <c:pt idx="4">
                  <c:v>57.05</c:v>
                </c:pt>
                <c:pt idx="5">
                  <c:v>74.400000000000006</c:v>
                </c:pt>
                <c:pt idx="6">
                  <c:v>69.400000000000006</c:v>
                </c:pt>
                <c:pt idx="7">
                  <c:v>91.94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53CB-4B88-ABEB-ECE54412E3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2073104"/>
        <c:axId val="672068528"/>
      </c:scatterChart>
      <c:valAx>
        <c:axId val="672073104"/>
        <c:scaling>
          <c:orientation val="minMax"/>
          <c:max val="1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Fisik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068528"/>
        <c:crossesAt val="80"/>
        <c:crossBetween val="midCat"/>
      </c:valAx>
      <c:valAx>
        <c:axId val="672068528"/>
        <c:scaling>
          <c:orientation val="minMax"/>
          <c:max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Keuangan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073104"/>
        <c:crossesAt val="8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'MISI 4a'!$E$4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2.2222222222222324E-2"/>
                  <c:y val="4.16666666666666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D62-470B-8850-F3F7C5600DC6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D62-470B-8850-F3F7C5600DC6}"/>
                </c:ext>
              </c:extLst>
            </c:dLbl>
            <c:dLbl>
              <c:idx val="2"/>
              <c:layout>
                <c:manualLayout>
                  <c:x val="-3.888888888888889E-2"/>
                  <c:y val="-3.703703703703703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D62-470B-8850-F3F7C5600DC6}"/>
                </c:ext>
              </c:extLst>
            </c:dLbl>
            <c:dLbl>
              <c:idx val="3"/>
              <c:layout>
                <c:manualLayout>
                  <c:x val="-6.666666666666661E-2"/>
                  <c:y val="-9.259259259259258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D62-470B-8850-F3F7C5600D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'MISI 4a'!$D$5:$D$8</c:f>
              <c:numCache>
                <c:formatCode>0.00</c:formatCode>
                <c:ptCount val="4"/>
                <c:pt idx="0">
                  <c:v>85.87</c:v>
                </c:pt>
                <c:pt idx="1">
                  <c:v>15.15</c:v>
                </c:pt>
                <c:pt idx="2">
                  <c:v>98.58</c:v>
                </c:pt>
                <c:pt idx="3">
                  <c:v>70.94</c:v>
                </c:pt>
              </c:numCache>
            </c:numRef>
          </c:xVal>
          <c:yVal>
            <c:numRef>
              <c:f>'MISI 4a'!$E$5:$E$8</c:f>
              <c:numCache>
                <c:formatCode>0.00</c:formatCode>
                <c:ptCount val="4"/>
                <c:pt idx="0">
                  <c:v>77.23</c:v>
                </c:pt>
                <c:pt idx="1">
                  <c:v>16.989999999999998</c:v>
                </c:pt>
                <c:pt idx="2">
                  <c:v>99.66</c:v>
                </c:pt>
                <c:pt idx="3">
                  <c:v>93.72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2D62-470B-8850-F3F7C5600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7485232"/>
        <c:axId val="807485648"/>
      </c:scatterChart>
      <c:valAx>
        <c:axId val="807485232"/>
        <c:scaling>
          <c:orientation val="minMax"/>
          <c:max val="16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Realisasi Fisiki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485648"/>
        <c:crossesAt val="80"/>
        <c:crossBetween val="midCat"/>
      </c:valAx>
      <c:valAx>
        <c:axId val="807485648"/>
        <c:scaling>
          <c:orientation val="minMax"/>
          <c:max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Realisasi Keuangan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7485232"/>
        <c:crossesAt val="8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>
          <a:solidFill>
            <a:srgbClr val="002060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'MISI 3'!$C$50</c:f>
              <c:strCache>
                <c:ptCount val="1"/>
                <c:pt idx="0">
                  <c:v>Unit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AED-416B-B572-9BA7834A2D2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AED-416B-B572-9BA7834A2D2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AED-416B-B572-9BA7834A2D2A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AED-416B-B572-9BA7834A2D2A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AED-416B-B572-9BA7834A2D2A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AED-416B-B572-9BA7834A2D2A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AAED-416B-B572-9BA7834A2D2A}"/>
              </c:ext>
            </c:extLst>
          </c:dPt>
          <c:dLbls>
            <c:dLbl>
              <c:idx val="0"/>
              <c:layout>
                <c:manualLayout>
                  <c:x val="0.36792853179213519"/>
                  <c:y val="-7.329632926788798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AED-416B-B572-9BA7834A2D2A}"/>
                </c:ext>
              </c:extLst>
            </c:dLbl>
            <c:dLbl>
              <c:idx val="2"/>
              <c:layout>
                <c:manualLayout>
                  <c:x val="-0.34692317769626774"/>
                  <c:y val="0.4675925925925926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AED-416B-B572-9BA7834A2D2A}"/>
                </c:ext>
              </c:extLst>
            </c:dLbl>
            <c:dLbl>
              <c:idx val="3"/>
              <c:layout>
                <c:manualLayout>
                  <c:x val="-0.35425254060534384"/>
                  <c:y val="4.629629629629627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AED-416B-B572-9BA7834A2D2A}"/>
                </c:ext>
              </c:extLst>
            </c:dLbl>
            <c:dLbl>
              <c:idx val="4"/>
              <c:layout>
                <c:manualLayout>
                  <c:x val="0.37379750836288"/>
                  <c:y val="0.1990740740740740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AED-416B-B572-9BA7834A2D2A}"/>
                </c:ext>
              </c:extLst>
            </c:dLbl>
            <c:dLbl>
              <c:idx val="5"/>
              <c:layout>
                <c:manualLayout>
                  <c:x val="-0.36891126642349603"/>
                  <c:y val="0.2361111111111111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AED-416B-B572-9BA7834A2D2A}"/>
                </c:ext>
              </c:extLst>
            </c:dLbl>
            <c:dLbl>
              <c:idx val="6"/>
              <c:layout>
                <c:manualLayout>
                  <c:x val="0.36158190351441988"/>
                  <c:y val="9.2592592592592587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AED-416B-B572-9BA7834A2D2A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'MISI 3'!$B$51:$B$57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3'!$C$51:$C$57</c:f>
              <c:numCache>
                <c:formatCode>General</c:formatCode>
                <c:ptCount val="7"/>
                <c:pt idx="0">
                  <c:v>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AED-416B-B572-9BA7834A2D2A}"/>
            </c:ext>
          </c:extLst>
        </c:ser>
        <c:ser>
          <c:idx val="1"/>
          <c:order val="1"/>
          <c:tx>
            <c:strRef>
              <c:f>'MISI 3'!$D$50</c:f>
              <c:strCache>
                <c:ptCount val="1"/>
                <c:pt idx="0">
                  <c:v>Persen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AED-416B-B572-9BA7834A2D2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AED-416B-B572-9BA7834A2D2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AED-416B-B572-9BA7834A2D2A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AED-416B-B572-9BA7834A2D2A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AED-416B-B572-9BA7834A2D2A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AAED-416B-B572-9BA7834A2D2A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AAED-416B-B572-9BA7834A2D2A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'MISI 3'!$B$51:$B$57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3'!$D$51:$D$57</c:f>
              <c:numCache>
                <c:formatCode>General</c:formatCode>
                <c:ptCount val="7"/>
                <c:pt idx="0">
                  <c:v>100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AAED-416B-B572-9BA7834A2D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344649947494774E-2"/>
          <c:y val="0.80996613172899667"/>
          <c:w val="0.85674312040137324"/>
          <c:h val="0.162810637780985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'MISI 5a'!$E$4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3.8888888888888841E-2"/>
                  <c:y val="3.703703703703695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875-4D65-B044-5EF5D1FD0D69}"/>
                </c:ext>
              </c:extLst>
            </c:dLbl>
            <c:dLbl>
              <c:idx val="1"/>
              <c:layout>
                <c:manualLayout>
                  <c:x val="-5.8333333333333334E-2"/>
                  <c:y val="-8.4875562720133283E-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875-4D65-B044-5EF5D1FD0D69}"/>
                </c:ext>
              </c:extLst>
            </c:dLbl>
            <c:dLbl>
              <c:idx val="2"/>
              <c:layout>
                <c:manualLayout>
                  <c:x val="-3.6111111111111059E-2"/>
                  <c:y val="-3.240740740740744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875-4D65-B044-5EF5D1FD0D69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66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875-4D65-B044-5EF5D1FD0D69}"/>
                </c:ext>
              </c:extLst>
            </c:dLbl>
            <c:dLbl>
              <c:idx val="4"/>
              <c:layout>
                <c:manualLayout>
                  <c:x val="-8.3333333333333332E-3"/>
                  <c:y val="-4.6296296296296294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875-4D65-B044-5EF5D1FD0D69}"/>
                </c:ext>
              </c:extLst>
            </c:dLbl>
            <c:dLbl>
              <c:idx val="5"/>
              <c:layout>
                <c:manualLayout>
                  <c:x val="-6.3888888888888884E-2"/>
                  <c:y val="-8.4875562720133283E-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875-4D65-B044-5EF5D1FD0D69}"/>
                </c:ext>
              </c:extLst>
            </c:dLbl>
            <c:dLbl>
              <c:idx val="6"/>
              <c:layout>
                <c:manualLayout>
                  <c:x val="-1.1111111111111112E-2"/>
                  <c:y val="-3.703703703703707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875-4D65-B044-5EF5D1FD0D69}"/>
                </c:ext>
              </c:extLst>
            </c:dLbl>
            <c:dLbl>
              <c:idx val="7"/>
              <c:layout>
                <c:manualLayout>
                  <c:x val="-5.2777777777777778E-2"/>
                  <c:y val="-2.314814814814814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875-4D65-B044-5EF5D1FD0D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'MISI 5a'!$D$5:$D$12</c:f>
              <c:numCache>
                <c:formatCode>0.00</c:formatCode>
                <c:ptCount val="8"/>
                <c:pt idx="0">
                  <c:v>65.2</c:v>
                </c:pt>
                <c:pt idx="1">
                  <c:v>76.91</c:v>
                </c:pt>
                <c:pt idx="2">
                  <c:v>78.319999999999993</c:v>
                </c:pt>
                <c:pt idx="3">
                  <c:v>80.790000000000006</c:v>
                </c:pt>
                <c:pt idx="4">
                  <c:v>83.39</c:v>
                </c:pt>
                <c:pt idx="5">
                  <c:v>33.770000000000003</c:v>
                </c:pt>
                <c:pt idx="6">
                  <c:v>96.26</c:v>
                </c:pt>
                <c:pt idx="7">
                  <c:v>71.680000000000007</c:v>
                </c:pt>
              </c:numCache>
            </c:numRef>
          </c:xVal>
          <c:yVal>
            <c:numRef>
              <c:f>'MISI 5a'!$E$5:$E$12</c:f>
              <c:numCache>
                <c:formatCode>0.00</c:formatCode>
                <c:ptCount val="8"/>
                <c:pt idx="0">
                  <c:v>67.91</c:v>
                </c:pt>
                <c:pt idx="1">
                  <c:v>14.76</c:v>
                </c:pt>
                <c:pt idx="2">
                  <c:v>89.4</c:v>
                </c:pt>
                <c:pt idx="3">
                  <c:v>30.14</c:v>
                </c:pt>
                <c:pt idx="4">
                  <c:v>54.94</c:v>
                </c:pt>
                <c:pt idx="5">
                  <c:v>35.549999999999997</c:v>
                </c:pt>
                <c:pt idx="6">
                  <c:v>97.36</c:v>
                </c:pt>
                <c:pt idx="7">
                  <c:v>82.35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8-4875-4D65-B044-5EF5D1FD0D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9784559"/>
        <c:axId val="1249784975"/>
      </c:scatterChart>
      <c:valAx>
        <c:axId val="1249784559"/>
        <c:scaling>
          <c:orientation val="minMax"/>
          <c:max val="17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Fisik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9784975"/>
        <c:crossesAt val="80"/>
        <c:crossBetween val="midCat"/>
      </c:valAx>
      <c:valAx>
        <c:axId val="1249784975"/>
        <c:scaling>
          <c:orientation val="minMax"/>
          <c:max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rgbClr val="002060"/>
                    </a:solidFill>
                  </a:rPr>
                  <a:t>Realisasi Keuangan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9784559"/>
        <c:crossesAt val="8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'MISI 4'!$C$3</c:f>
              <c:strCache>
                <c:ptCount val="1"/>
                <c:pt idx="0">
                  <c:v>Unit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7B22-4196-95E8-44CC63B6118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7B22-4196-95E8-44CC63B61180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7B22-4196-95E8-44CC63B61180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7B22-4196-95E8-44CC63B61180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7B22-4196-95E8-44CC63B61180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7B22-4196-95E8-44CC63B61180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7B22-4196-95E8-44CC63B61180}"/>
              </c:ext>
            </c:extLst>
          </c:dPt>
          <c:dLbls>
            <c:dLbl>
              <c:idx val="1"/>
              <c:layout>
                <c:manualLayout>
                  <c:x val="-9.6542433767400085E-2"/>
                  <c:y val="3.10800310800310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B22-4196-95E8-44CC63B61180}"/>
                </c:ext>
              </c:extLst>
            </c:dLbl>
            <c:dLbl>
              <c:idx val="2"/>
              <c:layout>
                <c:manualLayout>
                  <c:x val="-0.1414458913336327"/>
                  <c:y val="-9.324009324009335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B22-4196-95E8-44CC63B61180}"/>
                </c:ext>
              </c:extLst>
            </c:dLbl>
            <c:dLbl>
              <c:idx val="3"/>
              <c:layout>
                <c:manualLayout>
                  <c:x val="7.4090704984283787E-2"/>
                  <c:y val="8.702408702408702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B22-4196-95E8-44CC63B61180}"/>
                </c:ext>
              </c:extLst>
            </c:dLbl>
            <c:dLbl>
              <c:idx val="4"/>
              <c:layout>
                <c:manualLayout>
                  <c:x val="0"/>
                  <c:y val="-4.972804972804972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B22-4196-95E8-44CC63B61180}"/>
                </c:ext>
              </c:extLst>
            </c:dLbl>
            <c:dLbl>
              <c:idx val="5"/>
              <c:layout>
                <c:manualLayout>
                  <c:x val="-0.13246519982038618"/>
                  <c:y val="8.7024087024086969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 smtClean="0"/>
                      <a:t>Tidak</a:t>
                    </a:r>
                    <a:r>
                      <a:rPr lang="en-US" baseline="0" dirty="0" smtClean="0"/>
                      <a:t> </a:t>
                    </a:r>
                    <a:r>
                      <a:rPr lang="en-US" baseline="0" dirty="0" err="1" smtClean="0"/>
                      <a:t>Dilaksanakan</a:t>
                    </a:r>
                    <a:r>
                      <a:rPr lang="en-US" baseline="0" dirty="0" smtClean="0"/>
                      <a:t>, </a:t>
                    </a:r>
                    <a:fld id="{6CBDC457-E861-4BB1-895D-3284C3BD6D9B}" type="VALUE">
                      <a:rPr lang="en-US" baseline="0"/>
                      <a:pPr/>
                      <a:t>[VALUE]</a:t>
                    </a:fld>
                    <a:r>
                      <a:rPr lang="en-US" baseline="0" dirty="0"/>
                      <a:t>, </a:t>
                    </a:r>
                    <a:fld id="{F9C63140-EA57-44F0-B20D-CAB572547BFB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7B22-4196-95E8-44CC63B61180}"/>
                </c:ext>
              </c:extLst>
            </c:dLbl>
            <c:dLbl>
              <c:idx val="6"/>
              <c:layout>
                <c:manualLayout>
                  <c:x val="0.27166591827570724"/>
                  <c:y val="9.324009324009296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B22-4196-95E8-44CC63B61180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'MISI 4'!$B$4:$B$10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Ada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4'!$C$4:$C$10</c:f>
              <c:numCache>
                <c:formatCode>General</c:formatCode>
                <c:ptCount val="7"/>
                <c:pt idx="0">
                  <c:v>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B22-4196-95E8-44CC63B61180}"/>
            </c:ext>
          </c:extLst>
        </c:ser>
        <c:ser>
          <c:idx val="1"/>
          <c:order val="1"/>
          <c:tx>
            <c:strRef>
              <c:f>'MISI 4'!$D$3</c:f>
              <c:strCache>
                <c:ptCount val="1"/>
                <c:pt idx="0">
                  <c:v>Persen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0-7B22-4196-95E8-44CC63B6118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2-7B22-4196-95E8-44CC63B61180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4-7B22-4196-95E8-44CC63B61180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6-7B22-4196-95E8-44CC63B61180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8-7B22-4196-95E8-44CC63B61180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A-7B22-4196-95E8-44CC63B61180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C-7B22-4196-95E8-44CC63B61180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Tinggi, Sedang dan </a:t>
                    </a:r>
                    <a:fld id="{72DC93B0-50BE-4E4E-BBF0-A80702842D25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</a:t>
                    </a:r>
                    <a:fld id="{28FC8CD4-0712-421A-876F-87FAC5226110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7B22-4196-95E8-44CC63B61180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'MISI 4'!$B$4:$B$10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Ada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4'!$D$4:$D$10</c:f>
              <c:numCache>
                <c:formatCode>General</c:formatCode>
                <c:ptCount val="7"/>
                <c:pt idx="0">
                  <c:v>60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20</c:v>
                </c:pt>
                <c:pt idx="5">
                  <c:v>20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7B22-4196-95E8-44CC63B611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396797519795274E-2"/>
          <c:y val="0.22467410323709536"/>
          <c:w val="0.82720640496040942"/>
          <c:h val="0.57479476523767858"/>
        </c:manualLayout>
      </c:layout>
      <c:pie3DChart>
        <c:varyColors val="1"/>
        <c:ser>
          <c:idx val="0"/>
          <c:order val="0"/>
          <c:tx>
            <c:strRef>
              <c:f>'MISI 5'!$C$44</c:f>
              <c:strCache>
                <c:ptCount val="1"/>
                <c:pt idx="0">
                  <c:v>Unit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DE5-4653-8148-A5A74769CE47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DE5-4653-8148-A5A74769CE4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DE5-4653-8148-A5A74769CE4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DE5-4653-8148-A5A74769CE47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DE5-4653-8148-A5A74769CE47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DE5-4653-8148-A5A74769CE47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DE5-4653-8148-A5A74769CE47}"/>
              </c:ext>
            </c:extLst>
          </c:dPt>
          <c:dLbls>
            <c:dLbl>
              <c:idx val="1"/>
              <c:layout>
                <c:manualLayout>
                  <c:x val="-5.4310927752097234E-2"/>
                  <c:y val="4.629629629629629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DE5-4653-8148-A5A74769CE47}"/>
                </c:ext>
              </c:extLst>
            </c:dLbl>
            <c:dLbl>
              <c:idx val="2"/>
              <c:layout>
                <c:manualLayout>
                  <c:x val="-0.10427698128402665"/>
                  <c:y val="-0.1018518518518518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DE5-4653-8148-A5A74769CE47}"/>
                </c:ext>
              </c:extLst>
            </c:dLbl>
            <c:dLbl>
              <c:idx val="3"/>
              <c:layout>
                <c:manualLayout>
                  <c:x val="-1.5207059770587219E-2"/>
                  <c:y val="0.2083333333333332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DE5-4653-8148-A5A74769CE47}"/>
                </c:ext>
              </c:extLst>
            </c:dLbl>
            <c:dLbl>
              <c:idx val="5"/>
              <c:layout>
                <c:manualLayout>
                  <c:x val="0.27807195009073765"/>
                  <c:y val="2.963805830666661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1DE5-4653-8148-A5A74769CE47}"/>
                </c:ext>
              </c:extLst>
            </c:dLbl>
            <c:dLbl>
              <c:idx val="6"/>
              <c:layout>
                <c:manualLayout>
                  <c:x val="0.37365918293442868"/>
                  <c:y val="0.2083333333333333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DE5-4653-8148-A5A74769CE47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layout/>
              </c:ext>
            </c:extLst>
          </c:dLbls>
          <c:cat>
            <c:strRef>
              <c:f>'MISI 5'!$B$45:$B$51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5'!$C$45:$C$51</c:f>
              <c:numCache>
                <c:formatCode>General</c:formatCode>
                <c:ptCount val="7"/>
                <c:pt idx="0">
                  <c:v>6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DE5-4653-8148-A5A74769CE47}"/>
            </c:ext>
          </c:extLst>
        </c:ser>
        <c:ser>
          <c:idx val="1"/>
          <c:order val="1"/>
          <c:tx>
            <c:strRef>
              <c:f>'MISI 5'!$D$44</c:f>
              <c:strCache>
                <c:ptCount val="1"/>
                <c:pt idx="0">
                  <c:v>Persen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1DE5-4653-8148-A5A74769CE47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1DE5-4653-8148-A5A74769CE4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1DE5-4653-8148-A5A74769CE47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1DE5-4653-8148-A5A74769CE47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1DE5-4653-8148-A5A74769CE47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1DE5-4653-8148-A5A74769CE47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1DE5-4653-8148-A5A74769CE47}"/>
              </c:ext>
            </c:extLst>
          </c:dPt>
          <c:cat>
            <c:strRef>
              <c:f>'MISI 5'!$B$45:$B$51</c:f>
              <c:strCache>
                <c:ptCount val="7"/>
                <c:pt idx="0">
                  <c:v>Sangat tinggi</c:v>
                </c:pt>
                <c:pt idx="1">
                  <c:v>Tinggi</c:v>
                </c:pt>
                <c:pt idx="2">
                  <c:v>Sedang</c:v>
                </c:pt>
                <c:pt idx="3">
                  <c:v>Rendah</c:v>
                </c:pt>
                <c:pt idx="4">
                  <c:v>Sangat rendah</c:v>
                </c:pt>
                <c:pt idx="5">
                  <c:v>Tidak dilaksanakan</c:v>
                </c:pt>
                <c:pt idx="6">
                  <c:v>Tidak Ada Data</c:v>
                </c:pt>
              </c:strCache>
            </c:strRef>
          </c:cat>
          <c:val>
            <c:numRef>
              <c:f>'MISI 5'!$D$45:$D$51</c:f>
              <c:numCache>
                <c:formatCode>General</c:formatCode>
                <c:ptCount val="7"/>
                <c:pt idx="0">
                  <c:v>75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25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1DE5-4653-8148-A5A74769CE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1a'!$D$85</c:f>
              <c:strCache>
                <c:ptCount val="1"/>
                <c:pt idx="0">
                  <c:v>Realisasi Keuangan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1a'!$D$86:$D$103</c:f>
              <c:numCache>
                <c:formatCode>General</c:formatCode>
                <c:ptCount val="1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84-4B9C-AB6D-1DB6ACFC5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513307391"/>
        <c:axId val="1513291583"/>
      </c:barChart>
      <c:catAx>
        <c:axId val="1513307391"/>
        <c:scaling>
          <c:orientation val="minMax"/>
        </c:scaling>
        <c:delete val="1"/>
        <c:axPos val="l"/>
        <c:majorTickMark val="none"/>
        <c:minorTickMark val="none"/>
        <c:tickLblPos val="nextTo"/>
        <c:crossAx val="1513291583"/>
        <c:crosses val="autoZero"/>
        <c:auto val="1"/>
        <c:lblAlgn val="ctr"/>
        <c:lblOffset val="100"/>
        <c:noMultiLvlLbl val="0"/>
      </c:catAx>
      <c:valAx>
        <c:axId val="1513291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133073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1a'!$D$4</c:f>
              <c:strCache>
                <c:ptCount val="1"/>
                <c:pt idx="0">
                  <c:v>Realisasi Keuangan</c:v>
                </c:pt>
              </c:strCache>
            </c:strRef>
          </c:tx>
          <c:spPr>
            <a:solidFill>
              <a:schemeClr val="accent1"/>
            </a:solidFill>
            <a:ln w="12700" cmpd="sng"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1-E5B7-4D12-973B-13F65A8E2357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3-E5B7-4D12-973B-13F65A8E2357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5-E5B7-4D12-973B-13F65A8E2357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7-E5B7-4D12-973B-13F65A8E2357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9-E5B7-4D12-973B-13F65A8E2357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B-E5B7-4D12-973B-13F65A8E2357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D-E5B7-4D12-973B-13F65A8E2357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F-E5B7-4D12-973B-13F65A8E2357}"/>
              </c:ext>
            </c:extLst>
          </c:dPt>
          <c:dPt>
            <c:idx val="8"/>
            <c:invertIfNegative val="0"/>
            <c:bubble3D val="0"/>
            <c:spPr>
              <a:solidFill>
                <a:srgbClr val="92D05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1-E5B7-4D12-973B-13F65A8E2357}"/>
              </c:ext>
            </c:extLst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3-E5B7-4D12-973B-13F65A8E2357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5-E5B7-4D12-973B-13F65A8E2357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7-E5B7-4D12-973B-13F65A8E2357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9-E5B7-4D12-973B-13F65A8E2357}"/>
              </c:ext>
            </c:extLst>
          </c:dPt>
          <c:dPt>
            <c:idx val="13"/>
            <c:invertIfNegative val="0"/>
            <c:bubble3D val="0"/>
            <c:spPr>
              <a:solidFill>
                <a:srgbClr val="92D05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B-E5B7-4D12-973B-13F65A8E2357}"/>
              </c:ext>
            </c:extLst>
          </c:dPt>
          <c:dPt>
            <c:idx val="14"/>
            <c:invertIfNegative val="0"/>
            <c:bubble3D val="0"/>
            <c:spPr>
              <a:solidFill>
                <a:srgbClr val="92D05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D-E5B7-4D12-973B-13F65A8E2357}"/>
              </c:ext>
            </c:extLst>
          </c:dPt>
          <c:dPt>
            <c:idx val="15"/>
            <c:invertIfNegative val="0"/>
            <c:bubble3D val="0"/>
            <c:spPr>
              <a:solidFill>
                <a:srgbClr val="92D05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F-E5B7-4D12-973B-13F65A8E2357}"/>
              </c:ext>
            </c:extLst>
          </c:dPt>
          <c:dPt>
            <c:idx val="16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1-E5B7-4D12-973B-13F65A8E2357}"/>
              </c:ext>
            </c:extLst>
          </c:dPt>
          <c:dPt>
            <c:idx val="17"/>
            <c:invertIfNegative val="0"/>
            <c:bubble3D val="0"/>
            <c:spPr>
              <a:solidFill>
                <a:srgbClr val="FF0000"/>
              </a:solidFill>
              <a:ln w="12700" cmpd="sng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23-E5B7-4D12-973B-13F65A8E2357}"/>
              </c:ext>
            </c:extLst>
          </c:dPt>
          <c:val>
            <c:numRef>
              <c:f>'MISI 1a'!$D$5:$D$22</c:f>
              <c:numCache>
                <c:formatCode>General</c:formatCode>
                <c:ptCount val="18"/>
                <c:pt idx="0">
                  <c:v>94.28</c:v>
                </c:pt>
                <c:pt idx="1">
                  <c:v>56.59</c:v>
                </c:pt>
                <c:pt idx="2" formatCode="0.0">
                  <c:v>59.89</c:v>
                </c:pt>
                <c:pt idx="3" formatCode="0.0">
                  <c:v>64.671400560472293</c:v>
                </c:pt>
                <c:pt idx="4" formatCode="0.0">
                  <c:v>46.68</c:v>
                </c:pt>
                <c:pt idx="5">
                  <c:v>32.409999999999997</c:v>
                </c:pt>
                <c:pt idx="6">
                  <c:v>0.52</c:v>
                </c:pt>
                <c:pt idx="7">
                  <c:v>79.98</c:v>
                </c:pt>
                <c:pt idx="8">
                  <c:v>85.61</c:v>
                </c:pt>
                <c:pt idx="9">
                  <c:v>88.34</c:v>
                </c:pt>
                <c:pt idx="10">
                  <c:v>33.76</c:v>
                </c:pt>
                <c:pt idx="11">
                  <c:v>71.61</c:v>
                </c:pt>
                <c:pt idx="12">
                  <c:v>9.9700000000000006</c:v>
                </c:pt>
                <c:pt idx="13">
                  <c:v>87.73</c:v>
                </c:pt>
                <c:pt idx="14" formatCode="0.00">
                  <c:v>93.21</c:v>
                </c:pt>
                <c:pt idx="15" formatCode="0.00">
                  <c:v>91.65</c:v>
                </c:pt>
                <c:pt idx="16" formatCode="0.00">
                  <c:v>52.33</c:v>
                </c:pt>
                <c:pt idx="17" formatCode="0.00">
                  <c:v>69.209999999999994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E5B7-4D12-973B-13F65A8E2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392132127"/>
        <c:axId val="1392121311"/>
      </c:barChart>
      <c:catAx>
        <c:axId val="1392132127"/>
        <c:scaling>
          <c:orientation val="minMax"/>
        </c:scaling>
        <c:delete val="1"/>
        <c:axPos val="l"/>
        <c:majorTickMark val="none"/>
        <c:minorTickMark val="none"/>
        <c:tickLblPos val="nextTo"/>
        <c:crossAx val="1392121311"/>
        <c:crosses val="autoZero"/>
        <c:auto val="1"/>
        <c:lblAlgn val="ctr"/>
        <c:lblOffset val="100"/>
        <c:noMultiLvlLbl val="0"/>
      </c:catAx>
      <c:valAx>
        <c:axId val="13921213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92132127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1a'!$D$85</c:f>
              <c:strCache>
                <c:ptCount val="1"/>
                <c:pt idx="0">
                  <c:v>Realisasi Keuangan</c:v>
                </c:pt>
              </c:strCache>
            </c:strRef>
          </c:tx>
          <c:spPr>
            <a:noFill/>
            <a:ln w="12700">
              <a:solidFill>
                <a:schemeClr val="bg1"/>
              </a:solidFill>
            </a:ln>
            <a:effectLst/>
          </c:spPr>
          <c:invertIfNegative val="0"/>
          <c:val>
            <c:numRef>
              <c:f>'MISI 1a'!$D$86:$D$103</c:f>
              <c:numCache>
                <c:formatCode>General</c:formatCode>
                <c:ptCount val="1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84-4B9C-AB6D-1DB6ACFC5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1513307391"/>
        <c:axId val="1513291583"/>
      </c:barChart>
      <c:catAx>
        <c:axId val="1513307391"/>
        <c:scaling>
          <c:orientation val="minMax"/>
        </c:scaling>
        <c:delete val="1"/>
        <c:axPos val="l"/>
        <c:majorTickMark val="none"/>
        <c:minorTickMark val="none"/>
        <c:tickLblPos val="nextTo"/>
        <c:crossAx val="1513291583"/>
        <c:crosses val="autoZero"/>
        <c:auto val="1"/>
        <c:lblAlgn val="ctr"/>
        <c:lblOffset val="100"/>
        <c:noMultiLvlLbl val="0"/>
      </c:catAx>
      <c:valAx>
        <c:axId val="15132915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133073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'MISI 1a'!$E$4</c:f>
              <c:strCache>
                <c:ptCount val="1"/>
                <c:pt idx="0">
                  <c:v>Realisasi Fisik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7929-4CED-BD9C-F9B601814096}"/>
              </c:ext>
            </c:extLst>
          </c:dPt>
          <c:dPt>
            <c:idx val="8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7929-4CED-BD9C-F9B601814096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7929-4CED-BD9C-F9B601814096}"/>
              </c:ext>
            </c:extLst>
          </c:dPt>
          <c:dPt>
            <c:idx val="1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12-7929-4CED-BD9C-F9B601814096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7929-4CED-BD9C-F9B601814096}"/>
              </c:ext>
            </c:extLst>
          </c:dPt>
          <c:dPt>
            <c:idx val="1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7929-4CED-BD9C-F9B601814096}"/>
              </c:ext>
            </c:extLst>
          </c:dPt>
          <c:dPt>
            <c:idx val="15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7929-4CED-BD9C-F9B601814096}"/>
              </c:ext>
            </c:extLst>
          </c:dPt>
          <c:dPt>
            <c:idx val="1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D-7929-4CED-BD9C-F9B601814096}"/>
              </c:ext>
            </c:extLst>
          </c:dPt>
          <c:dPt>
            <c:idx val="17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F-7929-4CED-BD9C-F9B601814096}"/>
              </c:ext>
            </c:extLst>
          </c:dPt>
          <c:val>
            <c:numRef>
              <c:f>'MISI 1a'!$E$5:$E$22</c:f>
              <c:numCache>
                <c:formatCode>General</c:formatCode>
                <c:ptCount val="18"/>
                <c:pt idx="0">
                  <c:v>93.54</c:v>
                </c:pt>
                <c:pt idx="1">
                  <c:v>58.39</c:v>
                </c:pt>
                <c:pt idx="2">
                  <c:v>41.79</c:v>
                </c:pt>
                <c:pt idx="3">
                  <c:v>40.64</c:v>
                </c:pt>
                <c:pt idx="4">
                  <c:v>57.4</c:v>
                </c:pt>
                <c:pt idx="5">
                  <c:v>29.34</c:v>
                </c:pt>
                <c:pt idx="6">
                  <c:v>7.0000000000000007E-2</c:v>
                </c:pt>
                <c:pt idx="7">
                  <c:v>62.71</c:v>
                </c:pt>
                <c:pt idx="8">
                  <c:v>100</c:v>
                </c:pt>
                <c:pt idx="9">
                  <c:v>71.489999999999995</c:v>
                </c:pt>
                <c:pt idx="10">
                  <c:v>84.26</c:v>
                </c:pt>
                <c:pt idx="11">
                  <c:v>68.95</c:v>
                </c:pt>
                <c:pt idx="12">
                  <c:v>10</c:v>
                </c:pt>
                <c:pt idx="13">
                  <c:v>100</c:v>
                </c:pt>
                <c:pt idx="14" formatCode="0.00">
                  <c:v>97.02</c:v>
                </c:pt>
                <c:pt idx="15" formatCode="0.00">
                  <c:v>91.72</c:v>
                </c:pt>
                <c:pt idx="16" formatCode="0.00">
                  <c:v>89.2</c:v>
                </c:pt>
                <c:pt idx="17" formatCode="0.00">
                  <c:v>82.84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929-4CED-BD9C-F9B6018140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474026479"/>
        <c:axId val="1474023151"/>
      </c:barChart>
      <c:catAx>
        <c:axId val="1474026479"/>
        <c:scaling>
          <c:orientation val="minMax"/>
        </c:scaling>
        <c:delete val="1"/>
        <c:axPos val="l"/>
        <c:majorTickMark val="none"/>
        <c:minorTickMark val="none"/>
        <c:tickLblPos val="nextTo"/>
        <c:crossAx val="1474023151"/>
        <c:crosses val="autoZero"/>
        <c:auto val="1"/>
        <c:lblAlgn val="ctr"/>
        <c:lblOffset val="100"/>
        <c:noMultiLvlLbl val="0"/>
      </c:catAx>
      <c:valAx>
        <c:axId val="14740231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74026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BC2538-51A3-4C1C-A872-967EDD1BECEE}" type="doc">
      <dgm:prSet loTypeId="urn:microsoft.com/office/officeart/2008/layout/VerticalCurvedList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B0A11DF-275E-4F14-ABC9-26DA6144EE45}">
      <dgm:prSet phldrT="[Text]" custT="1"/>
      <dgm:spPr/>
      <dgm:t>
        <a:bodyPr/>
        <a:lstStyle/>
        <a:p>
          <a:r>
            <a:rPr lang="en-US" sz="2000" b="1" smtClean="0"/>
            <a:t>PENDAHULUAN</a:t>
          </a:r>
          <a:endParaRPr lang="en-US" sz="2000" b="1" dirty="0"/>
        </a:p>
      </dgm:t>
    </dgm:pt>
    <dgm:pt modelId="{54A10162-409C-4164-8034-53AED50F693A}" type="parTrans" cxnId="{ACD5C345-FD95-473D-AF62-23822CBC303A}">
      <dgm:prSet/>
      <dgm:spPr/>
      <dgm:t>
        <a:bodyPr/>
        <a:lstStyle/>
        <a:p>
          <a:endParaRPr lang="en-US"/>
        </a:p>
      </dgm:t>
    </dgm:pt>
    <dgm:pt modelId="{34E46B78-D40A-4BC3-8018-DF33EF76D325}" type="sibTrans" cxnId="{ACD5C345-FD95-473D-AF62-23822CBC303A}">
      <dgm:prSet/>
      <dgm:spPr/>
      <dgm:t>
        <a:bodyPr/>
        <a:lstStyle/>
        <a:p>
          <a:endParaRPr lang="en-US"/>
        </a:p>
      </dgm:t>
    </dgm:pt>
    <dgm:pt modelId="{FCE5D017-DC34-40A4-B51D-BB9F887A3C4C}">
      <dgm:prSet phldrT="[Text]" custT="1"/>
      <dgm:spPr/>
      <dgm:t>
        <a:bodyPr/>
        <a:lstStyle/>
        <a:p>
          <a:r>
            <a:rPr lang="en-US" sz="2000" b="1" smtClean="0"/>
            <a:t>METODOLOGI</a:t>
          </a:r>
          <a:endParaRPr lang="en-US" sz="2000" b="1" dirty="0"/>
        </a:p>
      </dgm:t>
    </dgm:pt>
    <dgm:pt modelId="{2823A7A2-0C2A-40AD-8FA0-BF9ADCC8D1AC}" type="parTrans" cxnId="{0616F6CB-A579-4048-99C3-468E3FAC9735}">
      <dgm:prSet/>
      <dgm:spPr/>
      <dgm:t>
        <a:bodyPr/>
        <a:lstStyle/>
        <a:p>
          <a:endParaRPr lang="en-US"/>
        </a:p>
      </dgm:t>
    </dgm:pt>
    <dgm:pt modelId="{342A96F2-36A4-40E7-9B4C-D5558C501CB5}" type="sibTrans" cxnId="{0616F6CB-A579-4048-99C3-468E3FAC9735}">
      <dgm:prSet/>
      <dgm:spPr/>
      <dgm:t>
        <a:bodyPr/>
        <a:lstStyle/>
        <a:p>
          <a:endParaRPr lang="en-US"/>
        </a:p>
      </dgm:t>
    </dgm:pt>
    <dgm:pt modelId="{45C0EBC2-9C97-4638-8AD4-2CBD5B7127FA}">
      <dgm:prSet phldrT="[Text]"/>
      <dgm:spPr/>
      <dgm:t>
        <a:bodyPr/>
        <a:lstStyle/>
        <a:p>
          <a:r>
            <a:rPr lang="en-US" b="1" dirty="0" smtClean="0"/>
            <a:t>ANALISIS KINERJA PROGRAM PRIORITAS RPJMD 2018-2023</a:t>
          </a:r>
          <a:endParaRPr lang="en-US" b="1" dirty="0"/>
        </a:p>
      </dgm:t>
    </dgm:pt>
    <dgm:pt modelId="{195FBBD1-AC7D-450E-80C2-386AADC7B5AA}" type="parTrans" cxnId="{F13C5F0B-6CEE-4336-8973-1B430B19B176}">
      <dgm:prSet/>
      <dgm:spPr/>
      <dgm:t>
        <a:bodyPr/>
        <a:lstStyle/>
        <a:p>
          <a:endParaRPr lang="en-US"/>
        </a:p>
      </dgm:t>
    </dgm:pt>
    <dgm:pt modelId="{E6DAF679-B664-4FE8-8E99-E24E29AE752F}" type="sibTrans" cxnId="{F13C5F0B-6CEE-4336-8973-1B430B19B176}">
      <dgm:prSet/>
      <dgm:spPr/>
      <dgm:t>
        <a:bodyPr/>
        <a:lstStyle/>
        <a:p>
          <a:endParaRPr lang="en-US"/>
        </a:p>
      </dgm:t>
    </dgm:pt>
    <dgm:pt modelId="{64DE5415-B7B7-4B79-A5FE-679C80103864}">
      <dgm:prSet/>
      <dgm:spPr/>
      <dgm:t>
        <a:bodyPr/>
        <a:lstStyle/>
        <a:p>
          <a:r>
            <a:rPr lang="en-US" b="1" dirty="0" smtClean="0"/>
            <a:t>PENCAPAIAN KINERJA REALISASI PROGRAM PRIORITAS RPJMD 2018-2023</a:t>
          </a:r>
          <a:endParaRPr lang="en-US" b="1" dirty="0"/>
        </a:p>
      </dgm:t>
    </dgm:pt>
    <dgm:pt modelId="{5DDBD222-14ED-44D9-8A08-C8C7640E387C}" type="parTrans" cxnId="{08C858EC-117D-4975-992F-13CE5AE5D3B4}">
      <dgm:prSet/>
      <dgm:spPr/>
      <dgm:t>
        <a:bodyPr/>
        <a:lstStyle/>
        <a:p>
          <a:endParaRPr lang="en-US"/>
        </a:p>
      </dgm:t>
    </dgm:pt>
    <dgm:pt modelId="{50248B72-8406-4507-B318-6F879B961344}" type="sibTrans" cxnId="{08C858EC-117D-4975-992F-13CE5AE5D3B4}">
      <dgm:prSet/>
      <dgm:spPr/>
      <dgm:t>
        <a:bodyPr/>
        <a:lstStyle/>
        <a:p>
          <a:endParaRPr lang="en-US"/>
        </a:p>
      </dgm:t>
    </dgm:pt>
    <dgm:pt modelId="{B04678E6-CD82-424E-A3A1-155CBDB75BD1}">
      <dgm:prSet/>
      <dgm:spPr/>
      <dgm:t>
        <a:bodyPr/>
        <a:lstStyle/>
        <a:p>
          <a:r>
            <a:rPr lang="en-US" b="1" dirty="0" smtClean="0"/>
            <a:t>ANALISIS KESESUAIAN PENCAPAIAN KINERJA MISI PEMBANGUNAN</a:t>
          </a:r>
          <a:endParaRPr lang="en-US" b="1" dirty="0"/>
        </a:p>
      </dgm:t>
    </dgm:pt>
    <dgm:pt modelId="{D96E6011-364E-4946-BCD0-79E72D28B7F5}" type="parTrans" cxnId="{19AA6946-49D7-4F42-BF2C-F8E1133CA98B}">
      <dgm:prSet/>
      <dgm:spPr/>
      <dgm:t>
        <a:bodyPr/>
        <a:lstStyle/>
        <a:p>
          <a:endParaRPr lang="en-US"/>
        </a:p>
      </dgm:t>
    </dgm:pt>
    <dgm:pt modelId="{B0C1A77A-0DA5-4BA1-8A7F-39B6C9F126FC}" type="sibTrans" cxnId="{19AA6946-49D7-4F42-BF2C-F8E1133CA98B}">
      <dgm:prSet/>
      <dgm:spPr/>
      <dgm:t>
        <a:bodyPr/>
        <a:lstStyle/>
        <a:p>
          <a:endParaRPr lang="en-US"/>
        </a:p>
      </dgm:t>
    </dgm:pt>
    <dgm:pt modelId="{43D54B6A-E5D1-4E7E-8FD0-F6BF9604E4F3}">
      <dgm:prSet/>
      <dgm:spPr/>
      <dgm:t>
        <a:bodyPr/>
        <a:lstStyle/>
        <a:p>
          <a:r>
            <a:rPr lang="en-US" b="1" dirty="0" smtClean="0"/>
            <a:t>FAKTOR PENDUKUNG DAN FAKTOR PENGHAMBAT KINERJA</a:t>
          </a:r>
          <a:endParaRPr lang="en-US" b="1" dirty="0"/>
        </a:p>
      </dgm:t>
    </dgm:pt>
    <dgm:pt modelId="{A61D3827-77A1-4563-9B14-DF22941FF36B}" type="parTrans" cxnId="{C22B09CE-0523-4864-B60F-69DE35092D67}">
      <dgm:prSet/>
      <dgm:spPr/>
      <dgm:t>
        <a:bodyPr/>
        <a:lstStyle/>
        <a:p>
          <a:endParaRPr lang="en-US"/>
        </a:p>
      </dgm:t>
    </dgm:pt>
    <dgm:pt modelId="{115055C0-7E0B-4E48-B3CE-3A1E363A934F}" type="sibTrans" cxnId="{C22B09CE-0523-4864-B60F-69DE35092D67}">
      <dgm:prSet/>
      <dgm:spPr/>
      <dgm:t>
        <a:bodyPr/>
        <a:lstStyle/>
        <a:p>
          <a:endParaRPr lang="en-US"/>
        </a:p>
      </dgm:t>
    </dgm:pt>
    <dgm:pt modelId="{41A509F6-17E2-4B89-BCE7-B5F51142FB49}">
      <dgm:prSet/>
      <dgm:spPr/>
      <dgm:t>
        <a:bodyPr/>
        <a:lstStyle/>
        <a:p>
          <a:r>
            <a:rPr lang="en-US" b="1" smtClean="0"/>
            <a:t>REKOMENDASI TINDAK LANJUT</a:t>
          </a:r>
          <a:endParaRPr lang="en-US" b="1" dirty="0"/>
        </a:p>
      </dgm:t>
    </dgm:pt>
    <dgm:pt modelId="{F44FBA7E-6064-465C-ABBC-25C8435BD4A9}" type="parTrans" cxnId="{B5C003ED-F7AE-462F-8170-FC9E437D53E2}">
      <dgm:prSet/>
      <dgm:spPr/>
      <dgm:t>
        <a:bodyPr/>
        <a:lstStyle/>
        <a:p>
          <a:endParaRPr lang="en-US"/>
        </a:p>
      </dgm:t>
    </dgm:pt>
    <dgm:pt modelId="{E4C14119-B3B1-47C7-810A-1F53EA72B781}" type="sibTrans" cxnId="{B5C003ED-F7AE-462F-8170-FC9E437D53E2}">
      <dgm:prSet/>
      <dgm:spPr/>
      <dgm:t>
        <a:bodyPr/>
        <a:lstStyle/>
        <a:p>
          <a:endParaRPr lang="en-US"/>
        </a:p>
      </dgm:t>
    </dgm:pt>
    <dgm:pt modelId="{A0A0BA94-C83B-44F2-B4EE-F9ED748ACC89}" type="pres">
      <dgm:prSet presAssocID="{63BC2538-51A3-4C1C-A872-967EDD1BECE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96546B3-9E5A-4189-87C4-5B409C42E1D9}" type="pres">
      <dgm:prSet presAssocID="{63BC2538-51A3-4C1C-A872-967EDD1BECEE}" presName="Name1" presStyleCnt="0"/>
      <dgm:spPr/>
    </dgm:pt>
    <dgm:pt modelId="{913C2C68-2EF2-4A75-9AB5-E9513AF7A866}" type="pres">
      <dgm:prSet presAssocID="{63BC2538-51A3-4C1C-A872-967EDD1BECEE}" presName="cycle" presStyleCnt="0"/>
      <dgm:spPr/>
    </dgm:pt>
    <dgm:pt modelId="{D3426DE5-4939-4A8D-BE82-201F3EE16086}" type="pres">
      <dgm:prSet presAssocID="{63BC2538-51A3-4C1C-A872-967EDD1BECEE}" presName="srcNode" presStyleLbl="node1" presStyleIdx="0" presStyleCnt="7"/>
      <dgm:spPr/>
    </dgm:pt>
    <dgm:pt modelId="{A6DCB5C9-DC6B-4655-B228-7F6FE9BF28F3}" type="pres">
      <dgm:prSet presAssocID="{63BC2538-51A3-4C1C-A872-967EDD1BECEE}" presName="conn" presStyleLbl="parChTrans1D2" presStyleIdx="0" presStyleCnt="1"/>
      <dgm:spPr/>
      <dgm:t>
        <a:bodyPr/>
        <a:lstStyle/>
        <a:p>
          <a:endParaRPr lang="en-US"/>
        </a:p>
      </dgm:t>
    </dgm:pt>
    <dgm:pt modelId="{523225C6-D3B7-4F55-B069-F259D9A75E53}" type="pres">
      <dgm:prSet presAssocID="{63BC2538-51A3-4C1C-A872-967EDD1BECEE}" presName="extraNode" presStyleLbl="node1" presStyleIdx="0" presStyleCnt="7"/>
      <dgm:spPr/>
    </dgm:pt>
    <dgm:pt modelId="{BD1F3669-E09D-4144-B2E5-FF5124E1B729}" type="pres">
      <dgm:prSet presAssocID="{63BC2538-51A3-4C1C-A872-967EDD1BECEE}" presName="dstNode" presStyleLbl="node1" presStyleIdx="0" presStyleCnt="7"/>
      <dgm:spPr/>
    </dgm:pt>
    <dgm:pt modelId="{3574E488-10E6-48CD-AEE8-7DACC3C6430E}" type="pres">
      <dgm:prSet presAssocID="{5B0A11DF-275E-4F14-ABC9-26DA6144EE45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336F6B-A369-4FF2-B36D-96A42A214A4A}" type="pres">
      <dgm:prSet presAssocID="{5B0A11DF-275E-4F14-ABC9-26DA6144EE45}" presName="accent_1" presStyleCnt="0"/>
      <dgm:spPr/>
    </dgm:pt>
    <dgm:pt modelId="{E8461D46-5D23-4907-8C0B-A5B0EB0F55B9}" type="pres">
      <dgm:prSet presAssocID="{5B0A11DF-275E-4F14-ABC9-26DA6144EE45}" presName="accentRepeatNode" presStyleLbl="solidFgAcc1" presStyleIdx="0" presStyleCnt="7"/>
      <dgm:spPr/>
    </dgm:pt>
    <dgm:pt modelId="{EBB3708F-FFF3-46C0-896F-F01AC39A0A00}" type="pres">
      <dgm:prSet presAssocID="{FCE5D017-DC34-40A4-B51D-BB9F887A3C4C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8CD5F1-815E-4AB9-812A-42C9C100D37A}" type="pres">
      <dgm:prSet presAssocID="{FCE5D017-DC34-40A4-B51D-BB9F887A3C4C}" presName="accent_2" presStyleCnt="0"/>
      <dgm:spPr/>
    </dgm:pt>
    <dgm:pt modelId="{A8C0DBB1-F555-46A8-A534-1D8EF3C3C0E2}" type="pres">
      <dgm:prSet presAssocID="{FCE5D017-DC34-40A4-B51D-BB9F887A3C4C}" presName="accentRepeatNode" presStyleLbl="solidFgAcc1" presStyleIdx="1" presStyleCnt="7"/>
      <dgm:spPr/>
    </dgm:pt>
    <dgm:pt modelId="{8357CB9E-44ED-4F5A-8D12-AB7DE6E2C6B9}" type="pres">
      <dgm:prSet presAssocID="{45C0EBC2-9C97-4638-8AD4-2CBD5B7127F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2CC5F6-B9A6-4E6B-B6F2-44E022CFFD83}" type="pres">
      <dgm:prSet presAssocID="{45C0EBC2-9C97-4638-8AD4-2CBD5B7127FA}" presName="accent_3" presStyleCnt="0"/>
      <dgm:spPr/>
    </dgm:pt>
    <dgm:pt modelId="{AC5BF920-950D-4E49-9F4D-70BE5FE0A1DB}" type="pres">
      <dgm:prSet presAssocID="{45C0EBC2-9C97-4638-8AD4-2CBD5B7127FA}" presName="accentRepeatNode" presStyleLbl="solidFgAcc1" presStyleIdx="2" presStyleCnt="7"/>
      <dgm:spPr/>
    </dgm:pt>
    <dgm:pt modelId="{E8433F23-0172-4D9E-8D68-7A64AF9AA63F}" type="pres">
      <dgm:prSet presAssocID="{64DE5415-B7B7-4B79-A5FE-679C80103864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C4AA69-7BD3-4324-8B10-1B9277BB1F74}" type="pres">
      <dgm:prSet presAssocID="{64DE5415-B7B7-4B79-A5FE-679C80103864}" presName="accent_4" presStyleCnt="0"/>
      <dgm:spPr/>
    </dgm:pt>
    <dgm:pt modelId="{90DA7ADD-E0B0-401E-AEC4-17EF66713B91}" type="pres">
      <dgm:prSet presAssocID="{64DE5415-B7B7-4B79-A5FE-679C80103864}" presName="accentRepeatNode" presStyleLbl="solidFgAcc1" presStyleIdx="3" presStyleCnt="7"/>
      <dgm:spPr/>
    </dgm:pt>
    <dgm:pt modelId="{DC00286A-217E-4AAC-B645-60D6F336DA1C}" type="pres">
      <dgm:prSet presAssocID="{B04678E6-CD82-424E-A3A1-155CBDB75BD1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102F56-B70C-4D78-8069-22468CD0854C}" type="pres">
      <dgm:prSet presAssocID="{B04678E6-CD82-424E-A3A1-155CBDB75BD1}" presName="accent_5" presStyleCnt="0"/>
      <dgm:spPr/>
    </dgm:pt>
    <dgm:pt modelId="{9A2F9F3B-7621-4847-BD64-E7A687C7DF7D}" type="pres">
      <dgm:prSet presAssocID="{B04678E6-CD82-424E-A3A1-155CBDB75BD1}" presName="accentRepeatNode" presStyleLbl="solidFgAcc1" presStyleIdx="4" presStyleCnt="7"/>
      <dgm:spPr/>
      <dgm:t>
        <a:bodyPr/>
        <a:lstStyle/>
        <a:p>
          <a:endParaRPr lang="en-US"/>
        </a:p>
      </dgm:t>
    </dgm:pt>
    <dgm:pt modelId="{AA681B3E-DFD4-4168-A032-B5A844039ADF}" type="pres">
      <dgm:prSet presAssocID="{43D54B6A-E5D1-4E7E-8FD0-F6BF9604E4F3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F59F12-1AB6-4051-A02E-5AA771737C60}" type="pres">
      <dgm:prSet presAssocID="{43D54B6A-E5D1-4E7E-8FD0-F6BF9604E4F3}" presName="accent_6" presStyleCnt="0"/>
      <dgm:spPr/>
    </dgm:pt>
    <dgm:pt modelId="{5F98D58D-DECC-444C-A002-4CC815038B19}" type="pres">
      <dgm:prSet presAssocID="{43D54B6A-E5D1-4E7E-8FD0-F6BF9604E4F3}" presName="accentRepeatNode" presStyleLbl="solidFgAcc1" presStyleIdx="5" presStyleCnt="7"/>
      <dgm:spPr/>
    </dgm:pt>
    <dgm:pt modelId="{996000F4-2B64-404F-861D-0B517CE1C0D3}" type="pres">
      <dgm:prSet presAssocID="{41A509F6-17E2-4B89-BCE7-B5F51142FB49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04BF31-AE31-4499-8B3A-99274657556D}" type="pres">
      <dgm:prSet presAssocID="{41A509F6-17E2-4B89-BCE7-B5F51142FB49}" presName="accent_7" presStyleCnt="0"/>
      <dgm:spPr/>
    </dgm:pt>
    <dgm:pt modelId="{0E3D7801-F27B-4CD3-8465-786CEFF968C1}" type="pres">
      <dgm:prSet presAssocID="{41A509F6-17E2-4B89-BCE7-B5F51142FB49}" presName="accentRepeatNode" presStyleLbl="solidFgAcc1" presStyleIdx="6" presStyleCnt="7"/>
      <dgm:spPr/>
    </dgm:pt>
  </dgm:ptLst>
  <dgm:cxnLst>
    <dgm:cxn modelId="{F13C5F0B-6CEE-4336-8973-1B430B19B176}" srcId="{63BC2538-51A3-4C1C-A872-967EDD1BECEE}" destId="{45C0EBC2-9C97-4638-8AD4-2CBD5B7127FA}" srcOrd="2" destOrd="0" parTransId="{195FBBD1-AC7D-450E-80C2-386AADC7B5AA}" sibTransId="{E6DAF679-B664-4FE8-8E99-E24E29AE752F}"/>
    <dgm:cxn modelId="{B5C003ED-F7AE-462F-8170-FC9E437D53E2}" srcId="{63BC2538-51A3-4C1C-A872-967EDD1BECEE}" destId="{41A509F6-17E2-4B89-BCE7-B5F51142FB49}" srcOrd="6" destOrd="0" parTransId="{F44FBA7E-6064-465C-ABBC-25C8435BD4A9}" sibTransId="{E4C14119-B3B1-47C7-810A-1F53EA72B781}"/>
    <dgm:cxn modelId="{3103B51A-1D01-4B5D-96C9-68262ABE9B90}" type="presOf" srcId="{43D54B6A-E5D1-4E7E-8FD0-F6BF9604E4F3}" destId="{AA681B3E-DFD4-4168-A032-B5A844039ADF}" srcOrd="0" destOrd="0" presId="urn:microsoft.com/office/officeart/2008/layout/VerticalCurvedList"/>
    <dgm:cxn modelId="{19AA6946-49D7-4F42-BF2C-F8E1133CA98B}" srcId="{63BC2538-51A3-4C1C-A872-967EDD1BECEE}" destId="{B04678E6-CD82-424E-A3A1-155CBDB75BD1}" srcOrd="4" destOrd="0" parTransId="{D96E6011-364E-4946-BCD0-79E72D28B7F5}" sibTransId="{B0C1A77A-0DA5-4BA1-8A7F-39B6C9F126FC}"/>
    <dgm:cxn modelId="{2754DFCD-77B8-463E-B35B-C2E23BD3BF48}" type="presOf" srcId="{5B0A11DF-275E-4F14-ABC9-26DA6144EE45}" destId="{3574E488-10E6-48CD-AEE8-7DACC3C6430E}" srcOrd="0" destOrd="0" presId="urn:microsoft.com/office/officeart/2008/layout/VerticalCurvedList"/>
    <dgm:cxn modelId="{355E373D-D61F-4DC8-BE09-8EA4BF921CF7}" type="presOf" srcId="{63BC2538-51A3-4C1C-A872-967EDD1BECEE}" destId="{A0A0BA94-C83B-44F2-B4EE-F9ED748ACC89}" srcOrd="0" destOrd="0" presId="urn:microsoft.com/office/officeart/2008/layout/VerticalCurvedList"/>
    <dgm:cxn modelId="{ACD5C345-FD95-473D-AF62-23822CBC303A}" srcId="{63BC2538-51A3-4C1C-A872-967EDD1BECEE}" destId="{5B0A11DF-275E-4F14-ABC9-26DA6144EE45}" srcOrd="0" destOrd="0" parTransId="{54A10162-409C-4164-8034-53AED50F693A}" sibTransId="{34E46B78-D40A-4BC3-8018-DF33EF76D325}"/>
    <dgm:cxn modelId="{76ADB1BF-FD03-4C6D-BAF2-DEB5ACBB7382}" type="presOf" srcId="{FCE5D017-DC34-40A4-B51D-BB9F887A3C4C}" destId="{EBB3708F-FFF3-46C0-896F-F01AC39A0A00}" srcOrd="0" destOrd="0" presId="urn:microsoft.com/office/officeart/2008/layout/VerticalCurvedList"/>
    <dgm:cxn modelId="{08C858EC-117D-4975-992F-13CE5AE5D3B4}" srcId="{63BC2538-51A3-4C1C-A872-967EDD1BECEE}" destId="{64DE5415-B7B7-4B79-A5FE-679C80103864}" srcOrd="3" destOrd="0" parTransId="{5DDBD222-14ED-44D9-8A08-C8C7640E387C}" sibTransId="{50248B72-8406-4507-B318-6F879B961344}"/>
    <dgm:cxn modelId="{C22B09CE-0523-4864-B60F-69DE35092D67}" srcId="{63BC2538-51A3-4C1C-A872-967EDD1BECEE}" destId="{43D54B6A-E5D1-4E7E-8FD0-F6BF9604E4F3}" srcOrd="5" destOrd="0" parTransId="{A61D3827-77A1-4563-9B14-DF22941FF36B}" sibTransId="{115055C0-7E0B-4E48-B3CE-3A1E363A934F}"/>
    <dgm:cxn modelId="{0616F6CB-A579-4048-99C3-468E3FAC9735}" srcId="{63BC2538-51A3-4C1C-A872-967EDD1BECEE}" destId="{FCE5D017-DC34-40A4-B51D-BB9F887A3C4C}" srcOrd="1" destOrd="0" parTransId="{2823A7A2-0C2A-40AD-8FA0-BF9ADCC8D1AC}" sibTransId="{342A96F2-36A4-40E7-9B4C-D5558C501CB5}"/>
    <dgm:cxn modelId="{5A009E6C-4C0A-4394-BEC4-9120A4F69281}" type="presOf" srcId="{41A509F6-17E2-4B89-BCE7-B5F51142FB49}" destId="{996000F4-2B64-404F-861D-0B517CE1C0D3}" srcOrd="0" destOrd="0" presId="urn:microsoft.com/office/officeart/2008/layout/VerticalCurvedList"/>
    <dgm:cxn modelId="{C453E5F9-E80F-4D93-9DB6-EDA9747F34B9}" type="presOf" srcId="{64DE5415-B7B7-4B79-A5FE-679C80103864}" destId="{E8433F23-0172-4D9E-8D68-7A64AF9AA63F}" srcOrd="0" destOrd="0" presId="urn:microsoft.com/office/officeart/2008/layout/VerticalCurvedList"/>
    <dgm:cxn modelId="{2D298D8D-9F6E-43C8-A3F3-97C188875D01}" type="presOf" srcId="{B04678E6-CD82-424E-A3A1-155CBDB75BD1}" destId="{DC00286A-217E-4AAC-B645-60D6F336DA1C}" srcOrd="0" destOrd="0" presId="urn:microsoft.com/office/officeart/2008/layout/VerticalCurvedList"/>
    <dgm:cxn modelId="{1DEFC76F-844F-40E6-8B56-C5AE7A857050}" type="presOf" srcId="{45C0EBC2-9C97-4638-8AD4-2CBD5B7127FA}" destId="{8357CB9E-44ED-4F5A-8D12-AB7DE6E2C6B9}" srcOrd="0" destOrd="0" presId="urn:microsoft.com/office/officeart/2008/layout/VerticalCurvedList"/>
    <dgm:cxn modelId="{76DEDBB2-13CE-486B-B4C5-C71BEE7F9A08}" type="presOf" srcId="{34E46B78-D40A-4BC3-8018-DF33EF76D325}" destId="{A6DCB5C9-DC6B-4655-B228-7F6FE9BF28F3}" srcOrd="0" destOrd="0" presId="urn:microsoft.com/office/officeart/2008/layout/VerticalCurvedList"/>
    <dgm:cxn modelId="{9F03DF01-CEF9-473B-A0FD-0195BDD5F778}" type="presParOf" srcId="{A0A0BA94-C83B-44F2-B4EE-F9ED748ACC89}" destId="{796546B3-9E5A-4189-87C4-5B409C42E1D9}" srcOrd="0" destOrd="0" presId="urn:microsoft.com/office/officeart/2008/layout/VerticalCurvedList"/>
    <dgm:cxn modelId="{6F1687C0-84CC-416A-89D4-A9A13066B49E}" type="presParOf" srcId="{796546B3-9E5A-4189-87C4-5B409C42E1D9}" destId="{913C2C68-2EF2-4A75-9AB5-E9513AF7A866}" srcOrd="0" destOrd="0" presId="urn:microsoft.com/office/officeart/2008/layout/VerticalCurvedList"/>
    <dgm:cxn modelId="{C32579E5-8F99-4186-86D2-030BF699A33A}" type="presParOf" srcId="{913C2C68-2EF2-4A75-9AB5-E9513AF7A866}" destId="{D3426DE5-4939-4A8D-BE82-201F3EE16086}" srcOrd="0" destOrd="0" presId="urn:microsoft.com/office/officeart/2008/layout/VerticalCurvedList"/>
    <dgm:cxn modelId="{7CAFE1E5-63CC-441C-B287-FF17154FC9AA}" type="presParOf" srcId="{913C2C68-2EF2-4A75-9AB5-E9513AF7A866}" destId="{A6DCB5C9-DC6B-4655-B228-7F6FE9BF28F3}" srcOrd="1" destOrd="0" presId="urn:microsoft.com/office/officeart/2008/layout/VerticalCurvedList"/>
    <dgm:cxn modelId="{62B81945-F0CB-41EC-8E1D-A340B0346AAE}" type="presParOf" srcId="{913C2C68-2EF2-4A75-9AB5-E9513AF7A866}" destId="{523225C6-D3B7-4F55-B069-F259D9A75E53}" srcOrd="2" destOrd="0" presId="urn:microsoft.com/office/officeart/2008/layout/VerticalCurvedList"/>
    <dgm:cxn modelId="{F937F291-6992-411D-858A-BF4BE786F7BC}" type="presParOf" srcId="{913C2C68-2EF2-4A75-9AB5-E9513AF7A866}" destId="{BD1F3669-E09D-4144-B2E5-FF5124E1B729}" srcOrd="3" destOrd="0" presId="urn:microsoft.com/office/officeart/2008/layout/VerticalCurvedList"/>
    <dgm:cxn modelId="{E2577DDD-3296-4E8C-86CF-E3353BAE3607}" type="presParOf" srcId="{796546B3-9E5A-4189-87C4-5B409C42E1D9}" destId="{3574E488-10E6-48CD-AEE8-7DACC3C6430E}" srcOrd="1" destOrd="0" presId="urn:microsoft.com/office/officeart/2008/layout/VerticalCurvedList"/>
    <dgm:cxn modelId="{BF95EB54-2A99-48C5-A772-F617063571A0}" type="presParOf" srcId="{796546B3-9E5A-4189-87C4-5B409C42E1D9}" destId="{AA336F6B-A369-4FF2-B36D-96A42A214A4A}" srcOrd="2" destOrd="0" presId="urn:microsoft.com/office/officeart/2008/layout/VerticalCurvedList"/>
    <dgm:cxn modelId="{FF42DD9B-7DB1-4B4D-BB93-AB0E13521B0C}" type="presParOf" srcId="{AA336F6B-A369-4FF2-B36D-96A42A214A4A}" destId="{E8461D46-5D23-4907-8C0B-A5B0EB0F55B9}" srcOrd="0" destOrd="0" presId="urn:microsoft.com/office/officeart/2008/layout/VerticalCurvedList"/>
    <dgm:cxn modelId="{0C3A34DC-EBC3-48A5-A637-32CCA1BF10DB}" type="presParOf" srcId="{796546B3-9E5A-4189-87C4-5B409C42E1D9}" destId="{EBB3708F-FFF3-46C0-896F-F01AC39A0A00}" srcOrd="3" destOrd="0" presId="urn:microsoft.com/office/officeart/2008/layout/VerticalCurvedList"/>
    <dgm:cxn modelId="{9DAE5C28-CA03-4205-905E-8BF83AE3AABC}" type="presParOf" srcId="{796546B3-9E5A-4189-87C4-5B409C42E1D9}" destId="{3B8CD5F1-815E-4AB9-812A-42C9C100D37A}" srcOrd="4" destOrd="0" presId="urn:microsoft.com/office/officeart/2008/layout/VerticalCurvedList"/>
    <dgm:cxn modelId="{5932DBE8-8A6C-4DDB-862E-121614885F5E}" type="presParOf" srcId="{3B8CD5F1-815E-4AB9-812A-42C9C100D37A}" destId="{A8C0DBB1-F555-46A8-A534-1D8EF3C3C0E2}" srcOrd="0" destOrd="0" presId="urn:microsoft.com/office/officeart/2008/layout/VerticalCurvedList"/>
    <dgm:cxn modelId="{CB90CF98-E530-4F8D-AE90-F4F04C958B19}" type="presParOf" srcId="{796546B3-9E5A-4189-87C4-5B409C42E1D9}" destId="{8357CB9E-44ED-4F5A-8D12-AB7DE6E2C6B9}" srcOrd="5" destOrd="0" presId="urn:microsoft.com/office/officeart/2008/layout/VerticalCurvedList"/>
    <dgm:cxn modelId="{4C340EC7-1E7D-4A1D-80A0-48551B9E9085}" type="presParOf" srcId="{796546B3-9E5A-4189-87C4-5B409C42E1D9}" destId="{BF2CC5F6-B9A6-4E6B-B6F2-44E022CFFD83}" srcOrd="6" destOrd="0" presId="urn:microsoft.com/office/officeart/2008/layout/VerticalCurvedList"/>
    <dgm:cxn modelId="{C777A1E8-5F79-46DB-A971-25714442DD60}" type="presParOf" srcId="{BF2CC5F6-B9A6-4E6B-B6F2-44E022CFFD83}" destId="{AC5BF920-950D-4E49-9F4D-70BE5FE0A1DB}" srcOrd="0" destOrd="0" presId="urn:microsoft.com/office/officeart/2008/layout/VerticalCurvedList"/>
    <dgm:cxn modelId="{71422E20-D693-44B3-A4E2-85C11AB12F0F}" type="presParOf" srcId="{796546B3-9E5A-4189-87C4-5B409C42E1D9}" destId="{E8433F23-0172-4D9E-8D68-7A64AF9AA63F}" srcOrd="7" destOrd="0" presId="urn:microsoft.com/office/officeart/2008/layout/VerticalCurvedList"/>
    <dgm:cxn modelId="{FF5AE4AD-FE7D-42E9-BDF6-0A8CCE423E17}" type="presParOf" srcId="{796546B3-9E5A-4189-87C4-5B409C42E1D9}" destId="{BCC4AA69-7BD3-4324-8B10-1B9277BB1F74}" srcOrd="8" destOrd="0" presId="urn:microsoft.com/office/officeart/2008/layout/VerticalCurvedList"/>
    <dgm:cxn modelId="{78DCE417-6780-40AF-956F-F3D2223F1873}" type="presParOf" srcId="{BCC4AA69-7BD3-4324-8B10-1B9277BB1F74}" destId="{90DA7ADD-E0B0-401E-AEC4-17EF66713B91}" srcOrd="0" destOrd="0" presId="urn:microsoft.com/office/officeart/2008/layout/VerticalCurvedList"/>
    <dgm:cxn modelId="{2A95D206-E4C7-4500-836E-C308285D3236}" type="presParOf" srcId="{796546B3-9E5A-4189-87C4-5B409C42E1D9}" destId="{DC00286A-217E-4AAC-B645-60D6F336DA1C}" srcOrd="9" destOrd="0" presId="urn:microsoft.com/office/officeart/2008/layout/VerticalCurvedList"/>
    <dgm:cxn modelId="{81F7370A-DE88-4C3C-8E3B-45BE0DF77027}" type="presParOf" srcId="{796546B3-9E5A-4189-87C4-5B409C42E1D9}" destId="{68102F56-B70C-4D78-8069-22468CD0854C}" srcOrd="10" destOrd="0" presId="urn:microsoft.com/office/officeart/2008/layout/VerticalCurvedList"/>
    <dgm:cxn modelId="{8C5E4B4F-D9A4-417C-882D-6EFF4E85E369}" type="presParOf" srcId="{68102F56-B70C-4D78-8069-22468CD0854C}" destId="{9A2F9F3B-7621-4847-BD64-E7A687C7DF7D}" srcOrd="0" destOrd="0" presId="urn:microsoft.com/office/officeart/2008/layout/VerticalCurvedList"/>
    <dgm:cxn modelId="{2A10EB46-5F3F-415C-8B64-E03F4834395E}" type="presParOf" srcId="{796546B3-9E5A-4189-87C4-5B409C42E1D9}" destId="{AA681B3E-DFD4-4168-A032-B5A844039ADF}" srcOrd="11" destOrd="0" presId="urn:microsoft.com/office/officeart/2008/layout/VerticalCurvedList"/>
    <dgm:cxn modelId="{9B47104C-B17E-4DCA-AB5D-004A482060C9}" type="presParOf" srcId="{796546B3-9E5A-4189-87C4-5B409C42E1D9}" destId="{6EF59F12-1AB6-4051-A02E-5AA771737C60}" srcOrd="12" destOrd="0" presId="urn:microsoft.com/office/officeart/2008/layout/VerticalCurvedList"/>
    <dgm:cxn modelId="{459030A3-950F-4D10-BBBD-E7644E8E79BB}" type="presParOf" srcId="{6EF59F12-1AB6-4051-A02E-5AA771737C60}" destId="{5F98D58D-DECC-444C-A002-4CC815038B19}" srcOrd="0" destOrd="0" presId="urn:microsoft.com/office/officeart/2008/layout/VerticalCurvedList"/>
    <dgm:cxn modelId="{06D280EA-973D-4B82-B8EB-79DAA7345234}" type="presParOf" srcId="{796546B3-9E5A-4189-87C4-5B409C42E1D9}" destId="{996000F4-2B64-404F-861D-0B517CE1C0D3}" srcOrd="13" destOrd="0" presId="urn:microsoft.com/office/officeart/2008/layout/VerticalCurvedList"/>
    <dgm:cxn modelId="{073F6892-B571-40C1-ACC0-FB721C132269}" type="presParOf" srcId="{796546B3-9E5A-4189-87C4-5B409C42E1D9}" destId="{7A04BF31-AE31-4499-8B3A-99274657556D}" srcOrd="14" destOrd="0" presId="urn:microsoft.com/office/officeart/2008/layout/VerticalCurvedList"/>
    <dgm:cxn modelId="{5CFE38FA-B377-416E-8AB4-4603DADE49AE}" type="presParOf" srcId="{7A04BF31-AE31-4499-8B3A-99274657556D}" destId="{0E3D7801-F27B-4CD3-8465-786CEFF968C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A774F8-3154-4022-9E82-8033864BBA7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9F7F4B-3F35-48A6-8CB5-26D3BC407E75}">
      <dgm:prSet phldrT="[Text]" custT="1"/>
      <dgm:spPr/>
      <dgm:t>
        <a:bodyPr/>
        <a:lstStyle/>
        <a:p>
          <a:r>
            <a:rPr lang="id-ID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Melakukan evaluasi pencapaian target dan sasaran (sesuai indikator </a:t>
          </a:r>
          <a:r>
            <a:rPr lang="id-ID" sz="1800" b="1" i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outcomes </a:t>
          </a:r>
          <a:r>
            <a:rPr lang="id-ID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dan indikator </a:t>
          </a:r>
          <a:r>
            <a:rPr lang="id-ID" sz="1800" b="1" i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impacts</a:t>
          </a:r>
          <a:r>
            <a:rPr lang="id-ID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) </a:t>
          </a:r>
          <a:r>
            <a:rPr lang="en-US" sz="1800" b="1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berdasarkan</a:t>
          </a:r>
          <a:r>
            <a:rPr lang="en-US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program </a:t>
          </a:r>
          <a:r>
            <a:rPr lang="en-US" sz="1800" b="1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kegiatan</a:t>
          </a:r>
          <a:r>
            <a:rPr lang="en-US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yang </a:t>
          </a:r>
          <a:r>
            <a:rPr lang="en-US" sz="1800" b="1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dilaksanakan</a:t>
          </a:r>
          <a:r>
            <a:rPr lang="en-US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perangkat</a:t>
          </a:r>
          <a:r>
            <a:rPr lang="en-US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daerah</a:t>
          </a:r>
          <a:endParaRPr lang="en-US" sz="1800" dirty="0">
            <a:solidFill>
              <a:schemeClr val="tx1"/>
            </a:solidFill>
          </a:endParaRPr>
        </a:p>
      </dgm:t>
    </dgm:pt>
    <dgm:pt modelId="{B3389FF7-3CA1-4C88-8D24-52EF89FF57EF}" type="parTrans" cxnId="{509E4040-22EA-4A3F-94CC-51892AC218A0}">
      <dgm:prSet/>
      <dgm:spPr/>
      <dgm:t>
        <a:bodyPr/>
        <a:lstStyle/>
        <a:p>
          <a:endParaRPr lang="en-US" sz="1800"/>
        </a:p>
      </dgm:t>
    </dgm:pt>
    <dgm:pt modelId="{720ED4EC-0430-4A2D-A8A5-8B6A31B688FF}" type="sibTrans" cxnId="{509E4040-22EA-4A3F-94CC-51892AC218A0}">
      <dgm:prSet/>
      <dgm:spPr/>
      <dgm:t>
        <a:bodyPr/>
        <a:lstStyle/>
        <a:p>
          <a:endParaRPr lang="en-US" sz="1800"/>
        </a:p>
      </dgm:t>
    </dgm:pt>
    <dgm:pt modelId="{76D9A9D8-B2E0-4B87-B61F-F31117FFF498}">
      <dgm:prSet phldrT="[Text]" custT="1"/>
      <dgm:spPr/>
      <dgm:t>
        <a:bodyPr/>
        <a:lstStyle/>
        <a:p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Menganalisis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lokus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kegiatan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yang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dilaksanakan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perangkat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daerah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berdasarkan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Geospasial</a:t>
          </a:r>
          <a:endParaRPr lang="en-US" sz="1800" dirty="0">
            <a:solidFill>
              <a:schemeClr val="tx1"/>
            </a:solidFill>
          </a:endParaRPr>
        </a:p>
      </dgm:t>
    </dgm:pt>
    <dgm:pt modelId="{D43D3C91-E982-486E-B4D9-0DE00CA72C9F}" type="parTrans" cxnId="{2516BFF0-F4E7-47FE-AC18-C569EE68B756}">
      <dgm:prSet/>
      <dgm:spPr/>
      <dgm:t>
        <a:bodyPr/>
        <a:lstStyle/>
        <a:p>
          <a:endParaRPr lang="en-US" sz="1800"/>
        </a:p>
      </dgm:t>
    </dgm:pt>
    <dgm:pt modelId="{8AF7B23C-6842-4C79-B4CE-56951BBB4602}" type="sibTrans" cxnId="{2516BFF0-F4E7-47FE-AC18-C569EE68B756}">
      <dgm:prSet/>
      <dgm:spPr/>
      <dgm:t>
        <a:bodyPr/>
        <a:lstStyle/>
        <a:p>
          <a:endParaRPr lang="en-US" sz="1800"/>
        </a:p>
      </dgm:t>
    </dgm:pt>
    <dgm:pt modelId="{C7AF48B3-A225-4663-8D44-1239B40E9E74}">
      <dgm:prSet phldrT="[Text]" custT="1"/>
      <dgm:spPr/>
      <dgm:t>
        <a:bodyPr/>
        <a:lstStyle/>
        <a:p>
          <a:r>
            <a:rPr lang="id-ID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Merumuskan rekomendasi sebagai </a:t>
          </a:r>
          <a:r>
            <a:rPr lang="id-ID" sz="1800" b="1" i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inputs </a:t>
          </a:r>
          <a:r>
            <a:rPr lang="id-ID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untuk menyempurnakan/ merasionalisasikan  target ataupun proses dalam pencapaian target RPJMD Kaltim </a:t>
          </a:r>
          <a:r>
            <a:rPr lang="id-ID" sz="1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untuk tahun-tahun selanjutnya</a:t>
          </a:r>
          <a:endParaRPr lang="en-US" sz="1800" dirty="0">
            <a:solidFill>
              <a:schemeClr val="tx1"/>
            </a:solidFill>
          </a:endParaRPr>
        </a:p>
      </dgm:t>
    </dgm:pt>
    <dgm:pt modelId="{AAF872B1-D5F4-451C-A72F-B9F675DFF3BE}" type="parTrans" cxnId="{348EA978-3E2E-4769-9238-F09A00AA2730}">
      <dgm:prSet/>
      <dgm:spPr/>
      <dgm:t>
        <a:bodyPr/>
        <a:lstStyle/>
        <a:p>
          <a:endParaRPr lang="en-US" sz="1800"/>
        </a:p>
      </dgm:t>
    </dgm:pt>
    <dgm:pt modelId="{B4465AD3-421E-4671-929E-7E2F31921353}" type="sibTrans" cxnId="{348EA978-3E2E-4769-9238-F09A00AA2730}">
      <dgm:prSet/>
      <dgm:spPr/>
      <dgm:t>
        <a:bodyPr/>
        <a:lstStyle/>
        <a:p>
          <a:endParaRPr lang="en-US" sz="1800"/>
        </a:p>
      </dgm:t>
    </dgm:pt>
    <dgm:pt modelId="{DAA1E21C-5E56-444B-AFE0-784417379301}">
      <dgm:prSet custT="1"/>
      <dgm:spPr/>
      <dgm:t>
        <a:bodyPr/>
        <a:lstStyle/>
        <a:p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Menganalisis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Kesesuaian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Program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terhadap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Target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pencapaian</a:t>
          </a:r>
          <a:r>
            <a:rPr lang="en-US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Misi</a:t>
          </a:r>
          <a:endParaRPr lang="en-US" sz="1800" dirty="0">
            <a:solidFill>
              <a:schemeClr val="tx1"/>
            </a:solidFill>
          </a:endParaRPr>
        </a:p>
      </dgm:t>
    </dgm:pt>
    <dgm:pt modelId="{82A68472-4E56-47B3-9D17-D7689935394C}" type="parTrans" cxnId="{5202A80A-90C1-4596-9B96-11084E83C20A}">
      <dgm:prSet/>
      <dgm:spPr/>
      <dgm:t>
        <a:bodyPr/>
        <a:lstStyle/>
        <a:p>
          <a:endParaRPr lang="en-US" sz="1800"/>
        </a:p>
      </dgm:t>
    </dgm:pt>
    <dgm:pt modelId="{207D44C1-24EC-437F-9502-437B429805D1}" type="sibTrans" cxnId="{5202A80A-90C1-4596-9B96-11084E83C20A}">
      <dgm:prSet/>
      <dgm:spPr/>
      <dgm:t>
        <a:bodyPr/>
        <a:lstStyle/>
        <a:p>
          <a:endParaRPr lang="en-US" sz="1800"/>
        </a:p>
      </dgm:t>
    </dgm:pt>
    <dgm:pt modelId="{71CE3BE2-AF32-40C4-98F4-BA3648F9B65C}">
      <dgm:prSet custT="1"/>
      <dgm:spPr/>
      <dgm:t>
        <a:bodyPr/>
        <a:lstStyle/>
        <a:p>
          <a:r>
            <a:rPr lang="id-ID" sz="18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Menganalisis faktor pendukung dan penghambat sesuai dengan dinamika yang berkembang </a:t>
          </a:r>
          <a:endParaRPr lang="en-US" sz="1800" u="sng" dirty="0">
            <a:solidFill>
              <a:schemeClr val="tx1"/>
            </a:solidFill>
          </a:endParaRPr>
        </a:p>
      </dgm:t>
    </dgm:pt>
    <dgm:pt modelId="{8F27B12B-36CC-4CA2-9EED-B2E6ADD2140B}" type="parTrans" cxnId="{534C18C5-8082-4C79-848E-29FB42E96493}">
      <dgm:prSet/>
      <dgm:spPr/>
      <dgm:t>
        <a:bodyPr/>
        <a:lstStyle/>
        <a:p>
          <a:endParaRPr lang="en-US" sz="1800"/>
        </a:p>
      </dgm:t>
    </dgm:pt>
    <dgm:pt modelId="{5C520D87-508B-4897-8559-513F6BFA75AF}" type="sibTrans" cxnId="{534C18C5-8082-4C79-848E-29FB42E96493}">
      <dgm:prSet/>
      <dgm:spPr/>
      <dgm:t>
        <a:bodyPr/>
        <a:lstStyle/>
        <a:p>
          <a:endParaRPr lang="en-US" sz="1800"/>
        </a:p>
      </dgm:t>
    </dgm:pt>
    <dgm:pt modelId="{EAE59C17-C143-441D-B552-9C8E29A24530}" type="pres">
      <dgm:prSet presAssocID="{75A774F8-3154-4022-9E82-8033864BBA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D1B55A-FFCD-46E0-A110-21A36D55E95C}" type="pres">
      <dgm:prSet presAssocID="{5A9F7F4B-3F35-48A6-8CB5-26D3BC407E75}" presName="parentLin" presStyleCnt="0"/>
      <dgm:spPr/>
    </dgm:pt>
    <dgm:pt modelId="{92076AFF-DEF3-47E2-83B4-335C7DC89CB9}" type="pres">
      <dgm:prSet presAssocID="{5A9F7F4B-3F35-48A6-8CB5-26D3BC407E7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6E2867B9-CFE0-4D73-B174-2863F41C8008}" type="pres">
      <dgm:prSet presAssocID="{5A9F7F4B-3F35-48A6-8CB5-26D3BC407E75}" presName="parentText" presStyleLbl="node1" presStyleIdx="0" presStyleCnt="5" custScaleX="142857" custScaleY="18005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ADE8D3-9B4B-4128-8835-878C6D4EB1B1}" type="pres">
      <dgm:prSet presAssocID="{5A9F7F4B-3F35-48A6-8CB5-26D3BC407E75}" presName="negativeSpace" presStyleCnt="0"/>
      <dgm:spPr/>
    </dgm:pt>
    <dgm:pt modelId="{EBDE8125-E51B-42E6-A748-39A1170B271D}" type="pres">
      <dgm:prSet presAssocID="{5A9F7F4B-3F35-48A6-8CB5-26D3BC407E75}" presName="childText" presStyleLbl="conFgAcc1" presStyleIdx="0" presStyleCnt="5">
        <dgm:presLayoutVars>
          <dgm:bulletEnabled val="1"/>
        </dgm:presLayoutVars>
      </dgm:prSet>
      <dgm:spPr/>
    </dgm:pt>
    <dgm:pt modelId="{1F28938B-042C-4E92-80DF-C01DE61DD140}" type="pres">
      <dgm:prSet presAssocID="{720ED4EC-0430-4A2D-A8A5-8B6A31B688FF}" presName="spaceBetweenRectangles" presStyleCnt="0"/>
      <dgm:spPr/>
    </dgm:pt>
    <dgm:pt modelId="{6A294FEE-D212-4E7F-BDE2-7826DFA4B665}" type="pres">
      <dgm:prSet presAssocID="{DAA1E21C-5E56-444B-AFE0-784417379301}" presName="parentLin" presStyleCnt="0"/>
      <dgm:spPr/>
    </dgm:pt>
    <dgm:pt modelId="{A86A8EB0-AFA7-4395-A528-6714DFC8AA42}" type="pres">
      <dgm:prSet presAssocID="{DAA1E21C-5E56-444B-AFE0-784417379301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340FD69E-A71F-47FC-BB19-4865953712C0}" type="pres">
      <dgm:prSet presAssocID="{DAA1E21C-5E56-444B-AFE0-784417379301}" presName="parentText" presStyleLbl="node1" presStyleIdx="1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7EB480-D744-4B94-AD02-4103D95AE56A}" type="pres">
      <dgm:prSet presAssocID="{DAA1E21C-5E56-444B-AFE0-784417379301}" presName="negativeSpace" presStyleCnt="0"/>
      <dgm:spPr/>
    </dgm:pt>
    <dgm:pt modelId="{1386EEA4-0C76-4390-AFB4-9E033ABAF9AC}" type="pres">
      <dgm:prSet presAssocID="{DAA1E21C-5E56-444B-AFE0-784417379301}" presName="childText" presStyleLbl="conFgAcc1" presStyleIdx="1" presStyleCnt="5">
        <dgm:presLayoutVars>
          <dgm:bulletEnabled val="1"/>
        </dgm:presLayoutVars>
      </dgm:prSet>
      <dgm:spPr/>
    </dgm:pt>
    <dgm:pt modelId="{8E7942F6-06F5-49D2-9E65-4C76E089B059}" type="pres">
      <dgm:prSet presAssocID="{207D44C1-24EC-437F-9502-437B429805D1}" presName="spaceBetweenRectangles" presStyleCnt="0"/>
      <dgm:spPr/>
    </dgm:pt>
    <dgm:pt modelId="{D4821D8A-04D0-4754-8ED6-5B87DAD4DECA}" type="pres">
      <dgm:prSet presAssocID="{71CE3BE2-AF32-40C4-98F4-BA3648F9B65C}" presName="parentLin" presStyleCnt="0"/>
      <dgm:spPr/>
    </dgm:pt>
    <dgm:pt modelId="{3C253421-9F13-41C0-BA04-C16EC310A2D3}" type="pres">
      <dgm:prSet presAssocID="{71CE3BE2-AF32-40C4-98F4-BA3648F9B65C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C5AB6BCD-9C10-4EBD-A2A0-27B655EAECB7}" type="pres">
      <dgm:prSet presAssocID="{71CE3BE2-AF32-40C4-98F4-BA3648F9B65C}" presName="parentText" presStyleLbl="node1" presStyleIdx="2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652948-16F5-485B-8564-38FFF92FEC3A}" type="pres">
      <dgm:prSet presAssocID="{71CE3BE2-AF32-40C4-98F4-BA3648F9B65C}" presName="negativeSpace" presStyleCnt="0"/>
      <dgm:spPr/>
    </dgm:pt>
    <dgm:pt modelId="{8CC8D74B-DAC9-4616-B2DF-E2975A3EFD69}" type="pres">
      <dgm:prSet presAssocID="{71CE3BE2-AF32-40C4-98F4-BA3648F9B65C}" presName="childText" presStyleLbl="conFgAcc1" presStyleIdx="2" presStyleCnt="5">
        <dgm:presLayoutVars>
          <dgm:bulletEnabled val="1"/>
        </dgm:presLayoutVars>
      </dgm:prSet>
      <dgm:spPr/>
    </dgm:pt>
    <dgm:pt modelId="{6C3FFED7-78C3-4064-9FA1-E951A15DA7F8}" type="pres">
      <dgm:prSet presAssocID="{5C520D87-508B-4897-8559-513F6BFA75AF}" presName="spaceBetweenRectangles" presStyleCnt="0"/>
      <dgm:spPr/>
    </dgm:pt>
    <dgm:pt modelId="{8A425E79-7CE9-4492-8ED0-79D9B6119BBB}" type="pres">
      <dgm:prSet presAssocID="{76D9A9D8-B2E0-4B87-B61F-F31117FFF498}" presName="parentLin" presStyleCnt="0"/>
      <dgm:spPr/>
    </dgm:pt>
    <dgm:pt modelId="{F89BA09C-7755-4224-81BD-4625EAFFF75C}" type="pres">
      <dgm:prSet presAssocID="{76D9A9D8-B2E0-4B87-B61F-F31117FFF498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C1DDCF58-5F5A-44C1-BDFD-13607666E03D}" type="pres">
      <dgm:prSet presAssocID="{76D9A9D8-B2E0-4B87-B61F-F31117FFF498}" presName="parentText" presStyleLbl="node1" presStyleIdx="3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826C24-6576-4A51-A023-0DA6AB0EE1FD}" type="pres">
      <dgm:prSet presAssocID="{76D9A9D8-B2E0-4B87-B61F-F31117FFF498}" presName="negativeSpace" presStyleCnt="0"/>
      <dgm:spPr/>
    </dgm:pt>
    <dgm:pt modelId="{5D005EC3-347B-4BFB-A255-44BF390EDD70}" type="pres">
      <dgm:prSet presAssocID="{76D9A9D8-B2E0-4B87-B61F-F31117FFF498}" presName="childText" presStyleLbl="conFgAcc1" presStyleIdx="3" presStyleCnt="5">
        <dgm:presLayoutVars>
          <dgm:bulletEnabled val="1"/>
        </dgm:presLayoutVars>
      </dgm:prSet>
      <dgm:spPr/>
    </dgm:pt>
    <dgm:pt modelId="{B8FDA346-3493-40F1-A48F-CDE9EEEA8A15}" type="pres">
      <dgm:prSet presAssocID="{8AF7B23C-6842-4C79-B4CE-56951BBB4602}" presName="spaceBetweenRectangles" presStyleCnt="0"/>
      <dgm:spPr/>
    </dgm:pt>
    <dgm:pt modelId="{162338B7-F44C-4602-8217-1F7DBA060F31}" type="pres">
      <dgm:prSet presAssocID="{C7AF48B3-A225-4663-8D44-1239B40E9E74}" presName="parentLin" presStyleCnt="0"/>
      <dgm:spPr/>
    </dgm:pt>
    <dgm:pt modelId="{3A8DB6B0-A3A4-46A5-9981-4BC431318DCC}" type="pres">
      <dgm:prSet presAssocID="{C7AF48B3-A225-4663-8D44-1239B40E9E74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F51FE131-FC96-4AEC-931F-F5DC0DECB939}" type="pres">
      <dgm:prSet presAssocID="{C7AF48B3-A225-4663-8D44-1239B40E9E74}" presName="parentText" presStyleLbl="node1" presStyleIdx="4" presStyleCnt="5" custScaleX="142857" custScaleY="1368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9E7E2E-2B08-4148-BBBE-004406CF2A6D}" type="pres">
      <dgm:prSet presAssocID="{C7AF48B3-A225-4663-8D44-1239B40E9E74}" presName="negativeSpace" presStyleCnt="0"/>
      <dgm:spPr/>
    </dgm:pt>
    <dgm:pt modelId="{24ED0890-A124-4A57-AF86-F2CB7473E00F}" type="pres">
      <dgm:prSet presAssocID="{C7AF48B3-A225-4663-8D44-1239B40E9E7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C8D0E5D-F68B-47D7-BC26-400E1EE0C3A7}" type="presOf" srcId="{71CE3BE2-AF32-40C4-98F4-BA3648F9B65C}" destId="{C5AB6BCD-9C10-4EBD-A2A0-27B655EAECB7}" srcOrd="1" destOrd="0" presId="urn:microsoft.com/office/officeart/2005/8/layout/list1"/>
    <dgm:cxn modelId="{2516BFF0-F4E7-47FE-AC18-C569EE68B756}" srcId="{75A774F8-3154-4022-9E82-8033864BBA75}" destId="{76D9A9D8-B2E0-4B87-B61F-F31117FFF498}" srcOrd="3" destOrd="0" parTransId="{D43D3C91-E982-486E-B4D9-0DE00CA72C9F}" sibTransId="{8AF7B23C-6842-4C79-B4CE-56951BBB4602}"/>
    <dgm:cxn modelId="{534C18C5-8082-4C79-848E-29FB42E96493}" srcId="{75A774F8-3154-4022-9E82-8033864BBA75}" destId="{71CE3BE2-AF32-40C4-98F4-BA3648F9B65C}" srcOrd="2" destOrd="0" parTransId="{8F27B12B-36CC-4CA2-9EED-B2E6ADD2140B}" sibTransId="{5C520D87-508B-4897-8559-513F6BFA75AF}"/>
    <dgm:cxn modelId="{2B0B4D99-CC42-41BD-9151-4B5056F8FAFA}" type="presOf" srcId="{75A774F8-3154-4022-9E82-8033864BBA75}" destId="{EAE59C17-C143-441D-B552-9C8E29A24530}" srcOrd="0" destOrd="0" presId="urn:microsoft.com/office/officeart/2005/8/layout/list1"/>
    <dgm:cxn modelId="{5B4E68C8-9F0D-4BA0-B391-30155594BCB5}" type="presOf" srcId="{76D9A9D8-B2E0-4B87-B61F-F31117FFF498}" destId="{F89BA09C-7755-4224-81BD-4625EAFFF75C}" srcOrd="0" destOrd="0" presId="urn:microsoft.com/office/officeart/2005/8/layout/list1"/>
    <dgm:cxn modelId="{D53973F1-AAC1-416D-ACA6-073C0697A15E}" type="presOf" srcId="{C7AF48B3-A225-4663-8D44-1239B40E9E74}" destId="{3A8DB6B0-A3A4-46A5-9981-4BC431318DCC}" srcOrd="0" destOrd="0" presId="urn:microsoft.com/office/officeart/2005/8/layout/list1"/>
    <dgm:cxn modelId="{348EA978-3E2E-4769-9238-F09A00AA2730}" srcId="{75A774F8-3154-4022-9E82-8033864BBA75}" destId="{C7AF48B3-A225-4663-8D44-1239B40E9E74}" srcOrd="4" destOrd="0" parTransId="{AAF872B1-D5F4-451C-A72F-B9F675DFF3BE}" sibTransId="{B4465AD3-421E-4671-929E-7E2F31921353}"/>
    <dgm:cxn modelId="{CF9D8205-284B-45C5-9525-EFA90FF457B3}" type="presOf" srcId="{5A9F7F4B-3F35-48A6-8CB5-26D3BC407E75}" destId="{92076AFF-DEF3-47E2-83B4-335C7DC89CB9}" srcOrd="0" destOrd="0" presId="urn:microsoft.com/office/officeart/2005/8/layout/list1"/>
    <dgm:cxn modelId="{73D79B33-F492-4B3C-8034-A2BAE169F525}" type="presOf" srcId="{5A9F7F4B-3F35-48A6-8CB5-26D3BC407E75}" destId="{6E2867B9-CFE0-4D73-B174-2863F41C8008}" srcOrd="1" destOrd="0" presId="urn:microsoft.com/office/officeart/2005/8/layout/list1"/>
    <dgm:cxn modelId="{42CB70A6-1EAB-43FC-BCB2-057690C18C3C}" type="presOf" srcId="{DAA1E21C-5E56-444B-AFE0-784417379301}" destId="{340FD69E-A71F-47FC-BB19-4865953712C0}" srcOrd="1" destOrd="0" presId="urn:microsoft.com/office/officeart/2005/8/layout/list1"/>
    <dgm:cxn modelId="{509E4040-22EA-4A3F-94CC-51892AC218A0}" srcId="{75A774F8-3154-4022-9E82-8033864BBA75}" destId="{5A9F7F4B-3F35-48A6-8CB5-26D3BC407E75}" srcOrd="0" destOrd="0" parTransId="{B3389FF7-3CA1-4C88-8D24-52EF89FF57EF}" sibTransId="{720ED4EC-0430-4A2D-A8A5-8B6A31B688FF}"/>
    <dgm:cxn modelId="{E84BA54D-5655-457E-AFC2-25A95EAE8B8C}" type="presOf" srcId="{C7AF48B3-A225-4663-8D44-1239B40E9E74}" destId="{F51FE131-FC96-4AEC-931F-F5DC0DECB939}" srcOrd="1" destOrd="0" presId="urn:microsoft.com/office/officeart/2005/8/layout/list1"/>
    <dgm:cxn modelId="{D8F8C332-3223-496C-973D-FD20A28F7E94}" type="presOf" srcId="{76D9A9D8-B2E0-4B87-B61F-F31117FFF498}" destId="{C1DDCF58-5F5A-44C1-BDFD-13607666E03D}" srcOrd="1" destOrd="0" presId="urn:microsoft.com/office/officeart/2005/8/layout/list1"/>
    <dgm:cxn modelId="{283984C3-6FBA-41D3-B4A2-9E656B3D8ABC}" type="presOf" srcId="{DAA1E21C-5E56-444B-AFE0-784417379301}" destId="{A86A8EB0-AFA7-4395-A528-6714DFC8AA42}" srcOrd="0" destOrd="0" presId="urn:microsoft.com/office/officeart/2005/8/layout/list1"/>
    <dgm:cxn modelId="{5202A80A-90C1-4596-9B96-11084E83C20A}" srcId="{75A774F8-3154-4022-9E82-8033864BBA75}" destId="{DAA1E21C-5E56-444B-AFE0-784417379301}" srcOrd="1" destOrd="0" parTransId="{82A68472-4E56-47B3-9D17-D7689935394C}" sibTransId="{207D44C1-24EC-437F-9502-437B429805D1}"/>
    <dgm:cxn modelId="{B37DBD8F-D42B-4689-B263-AA8BA380AF2A}" type="presOf" srcId="{71CE3BE2-AF32-40C4-98F4-BA3648F9B65C}" destId="{3C253421-9F13-41C0-BA04-C16EC310A2D3}" srcOrd="0" destOrd="0" presId="urn:microsoft.com/office/officeart/2005/8/layout/list1"/>
    <dgm:cxn modelId="{4753C704-3C7D-4D64-9875-059B4C89ADDE}" type="presParOf" srcId="{EAE59C17-C143-441D-B552-9C8E29A24530}" destId="{8DD1B55A-FFCD-46E0-A110-21A36D55E95C}" srcOrd="0" destOrd="0" presId="urn:microsoft.com/office/officeart/2005/8/layout/list1"/>
    <dgm:cxn modelId="{B8863AB6-A7CF-44B7-B2C3-B130563CDA1C}" type="presParOf" srcId="{8DD1B55A-FFCD-46E0-A110-21A36D55E95C}" destId="{92076AFF-DEF3-47E2-83B4-335C7DC89CB9}" srcOrd="0" destOrd="0" presId="urn:microsoft.com/office/officeart/2005/8/layout/list1"/>
    <dgm:cxn modelId="{7A5BC09D-23D2-4862-B198-26022708C011}" type="presParOf" srcId="{8DD1B55A-FFCD-46E0-A110-21A36D55E95C}" destId="{6E2867B9-CFE0-4D73-B174-2863F41C8008}" srcOrd="1" destOrd="0" presId="urn:microsoft.com/office/officeart/2005/8/layout/list1"/>
    <dgm:cxn modelId="{563D32F6-FA5E-46E2-92C5-7EBB1097D30E}" type="presParOf" srcId="{EAE59C17-C143-441D-B552-9C8E29A24530}" destId="{9CADE8D3-9B4B-4128-8835-878C6D4EB1B1}" srcOrd="1" destOrd="0" presId="urn:microsoft.com/office/officeart/2005/8/layout/list1"/>
    <dgm:cxn modelId="{41C7BF29-14F8-4B8E-96D2-EDAC97467C13}" type="presParOf" srcId="{EAE59C17-C143-441D-B552-9C8E29A24530}" destId="{EBDE8125-E51B-42E6-A748-39A1170B271D}" srcOrd="2" destOrd="0" presId="urn:microsoft.com/office/officeart/2005/8/layout/list1"/>
    <dgm:cxn modelId="{34B4D2D6-5581-472E-8C8C-BB593BDD880A}" type="presParOf" srcId="{EAE59C17-C143-441D-B552-9C8E29A24530}" destId="{1F28938B-042C-4E92-80DF-C01DE61DD140}" srcOrd="3" destOrd="0" presId="urn:microsoft.com/office/officeart/2005/8/layout/list1"/>
    <dgm:cxn modelId="{E9D669EC-27A1-4D11-BA6D-C0C2540F68B3}" type="presParOf" srcId="{EAE59C17-C143-441D-B552-9C8E29A24530}" destId="{6A294FEE-D212-4E7F-BDE2-7826DFA4B665}" srcOrd="4" destOrd="0" presId="urn:microsoft.com/office/officeart/2005/8/layout/list1"/>
    <dgm:cxn modelId="{9FD2F2EB-05CB-47F9-8820-FF68092B2940}" type="presParOf" srcId="{6A294FEE-D212-4E7F-BDE2-7826DFA4B665}" destId="{A86A8EB0-AFA7-4395-A528-6714DFC8AA42}" srcOrd="0" destOrd="0" presId="urn:microsoft.com/office/officeart/2005/8/layout/list1"/>
    <dgm:cxn modelId="{6A34B5FA-2DB5-4974-B235-FC6AF85960BB}" type="presParOf" srcId="{6A294FEE-D212-4E7F-BDE2-7826DFA4B665}" destId="{340FD69E-A71F-47FC-BB19-4865953712C0}" srcOrd="1" destOrd="0" presId="urn:microsoft.com/office/officeart/2005/8/layout/list1"/>
    <dgm:cxn modelId="{A5C24306-DAAF-4C2A-873D-16517B018663}" type="presParOf" srcId="{EAE59C17-C143-441D-B552-9C8E29A24530}" destId="{6C7EB480-D744-4B94-AD02-4103D95AE56A}" srcOrd="5" destOrd="0" presId="urn:microsoft.com/office/officeart/2005/8/layout/list1"/>
    <dgm:cxn modelId="{C12B6266-63C6-43F6-A203-BE53CAB21A7D}" type="presParOf" srcId="{EAE59C17-C143-441D-B552-9C8E29A24530}" destId="{1386EEA4-0C76-4390-AFB4-9E033ABAF9AC}" srcOrd="6" destOrd="0" presId="urn:microsoft.com/office/officeart/2005/8/layout/list1"/>
    <dgm:cxn modelId="{4DC66215-2319-49E9-927F-CCE75680FFA5}" type="presParOf" srcId="{EAE59C17-C143-441D-B552-9C8E29A24530}" destId="{8E7942F6-06F5-49D2-9E65-4C76E089B059}" srcOrd="7" destOrd="0" presId="urn:microsoft.com/office/officeart/2005/8/layout/list1"/>
    <dgm:cxn modelId="{15287DFE-1F6A-4010-A342-0918A99A37C3}" type="presParOf" srcId="{EAE59C17-C143-441D-B552-9C8E29A24530}" destId="{D4821D8A-04D0-4754-8ED6-5B87DAD4DECA}" srcOrd="8" destOrd="0" presId="urn:microsoft.com/office/officeart/2005/8/layout/list1"/>
    <dgm:cxn modelId="{97BC05D8-9D93-4DC8-A9C0-2B64E132406D}" type="presParOf" srcId="{D4821D8A-04D0-4754-8ED6-5B87DAD4DECA}" destId="{3C253421-9F13-41C0-BA04-C16EC310A2D3}" srcOrd="0" destOrd="0" presId="urn:microsoft.com/office/officeart/2005/8/layout/list1"/>
    <dgm:cxn modelId="{A87C45BF-6BF1-4D6D-B358-A527617AC577}" type="presParOf" srcId="{D4821D8A-04D0-4754-8ED6-5B87DAD4DECA}" destId="{C5AB6BCD-9C10-4EBD-A2A0-27B655EAECB7}" srcOrd="1" destOrd="0" presId="urn:microsoft.com/office/officeart/2005/8/layout/list1"/>
    <dgm:cxn modelId="{C705F556-E962-4265-A173-7D62198820E1}" type="presParOf" srcId="{EAE59C17-C143-441D-B552-9C8E29A24530}" destId="{1B652948-16F5-485B-8564-38FFF92FEC3A}" srcOrd="9" destOrd="0" presId="urn:microsoft.com/office/officeart/2005/8/layout/list1"/>
    <dgm:cxn modelId="{745A7181-750E-4836-B91B-98006572A05E}" type="presParOf" srcId="{EAE59C17-C143-441D-B552-9C8E29A24530}" destId="{8CC8D74B-DAC9-4616-B2DF-E2975A3EFD69}" srcOrd="10" destOrd="0" presId="urn:microsoft.com/office/officeart/2005/8/layout/list1"/>
    <dgm:cxn modelId="{A59DEE27-9AD5-40DF-AF53-E7669733E4E5}" type="presParOf" srcId="{EAE59C17-C143-441D-B552-9C8E29A24530}" destId="{6C3FFED7-78C3-4064-9FA1-E951A15DA7F8}" srcOrd="11" destOrd="0" presId="urn:microsoft.com/office/officeart/2005/8/layout/list1"/>
    <dgm:cxn modelId="{C4D90350-B800-4DB4-9A12-8154BCA4932C}" type="presParOf" srcId="{EAE59C17-C143-441D-B552-9C8E29A24530}" destId="{8A425E79-7CE9-4492-8ED0-79D9B6119BBB}" srcOrd="12" destOrd="0" presId="urn:microsoft.com/office/officeart/2005/8/layout/list1"/>
    <dgm:cxn modelId="{6C2CB4D5-D798-4670-B940-4E11D018DF9B}" type="presParOf" srcId="{8A425E79-7CE9-4492-8ED0-79D9B6119BBB}" destId="{F89BA09C-7755-4224-81BD-4625EAFFF75C}" srcOrd="0" destOrd="0" presId="urn:microsoft.com/office/officeart/2005/8/layout/list1"/>
    <dgm:cxn modelId="{E6F62194-8242-4AA3-90CB-0388C284A464}" type="presParOf" srcId="{8A425E79-7CE9-4492-8ED0-79D9B6119BBB}" destId="{C1DDCF58-5F5A-44C1-BDFD-13607666E03D}" srcOrd="1" destOrd="0" presId="urn:microsoft.com/office/officeart/2005/8/layout/list1"/>
    <dgm:cxn modelId="{456449A4-781A-4BA3-B26C-A8123BA0A923}" type="presParOf" srcId="{EAE59C17-C143-441D-B552-9C8E29A24530}" destId="{42826C24-6576-4A51-A023-0DA6AB0EE1FD}" srcOrd="13" destOrd="0" presId="urn:microsoft.com/office/officeart/2005/8/layout/list1"/>
    <dgm:cxn modelId="{546F034A-B37F-4CDC-89A7-4A672E17C287}" type="presParOf" srcId="{EAE59C17-C143-441D-B552-9C8E29A24530}" destId="{5D005EC3-347B-4BFB-A255-44BF390EDD70}" srcOrd="14" destOrd="0" presId="urn:microsoft.com/office/officeart/2005/8/layout/list1"/>
    <dgm:cxn modelId="{D96DBD35-8F86-49A6-B527-6AD07ED2978F}" type="presParOf" srcId="{EAE59C17-C143-441D-B552-9C8E29A24530}" destId="{B8FDA346-3493-40F1-A48F-CDE9EEEA8A15}" srcOrd="15" destOrd="0" presId="urn:microsoft.com/office/officeart/2005/8/layout/list1"/>
    <dgm:cxn modelId="{B8232CAA-8D48-40D2-B7B0-5A4D12EFB65F}" type="presParOf" srcId="{EAE59C17-C143-441D-B552-9C8E29A24530}" destId="{162338B7-F44C-4602-8217-1F7DBA060F31}" srcOrd="16" destOrd="0" presId="urn:microsoft.com/office/officeart/2005/8/layout/list1"/>
    <dgm:cxn modelId="{D4312267-6BB4-4BF9-93B6-CC1AFB0C5C61}" type="presParOf" srcId="{162338B7-F44C-4602-8217-1F7DBA060F31}" destId="{3A8DB6B0-A3A4-46A5-9981-4BC431318DCC}" srcOrd="0" destOrd="0" presId="urn:microsoft.com/office/officeart/2005/8/layout/list1"/>
    <dgm:cxn modelId="{B8274D32-220A-4C84-82B6-B9C1D0EDF135}" type="presParOf" srcId="{162338B7-F44C-4602-8217-1F7DBA060F31}" destId="{F51FE131-FC96-4AEC-931F-F5DC0DECB939}" srcOrd="1" destOrd="0" presId="urn:microsoft.com/office/officeart/2005/8/layout/list1"/>
    <dgm:cxn modelId="{A857BB13-BDA9-46DD-84A5-40682C667415}" type="presParOf" srcId="{EAE59C17-C143-441D-B552-9C8E29A24530}" destId="{969E7E2E-2B08-4148-BBBE-004406CF2A6D}" srcOrd="17" destOrd="0" presId="urn:microsoft.com/office/officeart/2005/8/layout/list1"/>
    <dgm:cxn modelId="{B36473BD-1AB2-41EE-96A5-2E48D1F03501}" type="presParOf" srcId="{EAE59C17-C143-441D-B552-9C8E29A24530}" destId="{24ED0890-A124-4A57-AF86-F2CB7473E00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346F79-8926-489B-8A05-F5AAF69919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07150-6848-4119-98A4-8BA52D2D9FB4}">
      <dgm:prSet phldrT="[Text]" custT="1"/>
      <dgm:spPr/>
      <dgm:t>
        <a:bodyPr/>
        <a:lstStyle/>
        <a:p>
          <a:r>
            <a:rPr lang="en-ID" sz="1800" dirty="0" err="1" smtClean="0">
              <a:solidFill>
                <a:schemeClr val="tx1"/>
              </a:solidFill>
            </a:rPr>
            <a:t>Perlunya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penguatan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manajemen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pengelolaan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pemahaman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perencanaan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berbasis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pencapaian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visi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misi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Pemerintah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Provinsi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bukan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sekedar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pengerjaan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rutinitas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untuk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mendukung</a:t>
          </a:r>
          <a:r>
            <a:rPr lang="en-ID" sz="1800" dirty="0" smtClean="0">
              <a:solidFill>
                <a:schemeClr val="tx1"/>
              </a:solidFill>
            </a:rPr>
            <a:t> program </a:t>
          </a:r>
          <a:r>
            <a:rPr lang="en-ID" sz="1800" dirty="0" err="1" smtClean="0">
              <a:solidFill>
                <a:schemeClr val="tx1"/>
              </a:solidFill>
            </a:rPr>
            <a:t>kinerja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perangkat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daerah</a:t>
          </a:r>
          <a:endParaRPr lang="en-US" sz="1800" dirty="0">
            <a:solidFill>
              <a:schemeClr val="tx1"/>
            </a:solidFill>
          </a:endParaRPr>
        </a:p>
      </dgm:t>
    </dgm:pt>
    <dgm:pt modelId="{607C42B6-FF4D-418F-B0D0-88049E22CA02}" type="parTrans" cxnId="{6D223330-ED8F-4FB8-8FE3-4D733D1F8D41}">
      <dgm:prSet/>
      <dgm:spPr/>
      <dgm:t>
        <a:bodyPr/>
        <a:lstStyle/>
        <a:p>
          <a:endParaRPr lang="en-US"/>
        </a:p>
      </dgm:t>
    </dgm:pt>
    <dgm:pt modelId="{B4928165-4462-4093-8A5B-D08616319A5B}" type="sibTrans" cxnId="{6D223330-ED8F-4FB8-8FE3-4D733D1F8D41}">
      <dgm:prSet/>
      <dgm:spPr/>
      <dgm:t>
        <a:bodyPr/>
        <a:lstStyle/>
        <a:p>
          <a:endParaRPr lang="en-US"/>
        </a:p>
      </dgm:t>
    </dgm:pt>
    <dgm:pt modelId="{D26C390F-5118-427D-B653-0F56C569AFA4}">
      <dgm:prSet phldrT="[Text]" custT="1"/>
      <dgm:spPr/>
      <dgm:t>
        <a:bodyPr/>
        <a:lstStyle/>
        <a:p>
          <a:r>
            <a:rPr lang="en-ID" sz="1800" dirty="0" err="1" smtClean="0">
              <a:solidFill>
                <a:schemeClr val="tx1"/>
              </a:solidFill>
            </a:rPr>
            <a:t>Melakukan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sinkronisasi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terhadap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indikator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kinerja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antar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perangkat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daerah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terutama</a:t>
          </a:r>
          <a:r>
            <a:rPr lang="en-ID" sz="1800" dirty="0" smtClean="0">
              <a:solidFill>
                <a:schemeClr val="tx1"/>
              </a:solidFill>
            </a:rPr>
            <a:t> yang </a:t>
          </a:r>
          <a:r>
            <a:rPr lang="en-ID" sz="1800" dirty="0" err="1" smtClean="0">
              <a:solidFill>
                <a:schemeClr val="tx1"/>
              </a:solidFill>
            </a:rPr>
            <a:t>berbasis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kawasan</a:t>
          </a:r>
          <a:r>
            <a:rPr lang="en-ID" sz="1800" dirty="0" smtClean="0">
              <a:solidFill>
                <a:schemeClr val="tx1"/>
              </a:solidFill>
            </a:rPr>
            <a:t> agar </a:t>
          </a:r>
          <a:r>
            <a:rPr lang="en-ID" sz="1800" dirty="0" err="1" smtClean="0">
              <a:solidFill>
                <a:schemeClr val="tx1"/>
              </a:solidFill>
            </a:rPr>
            <a:t>terjadi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konektivitas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perencanaan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pembangunan</a:t>
          </a:r>
          <a:r>
            <a:rPr lang="en-ID" sz="1800" dirty="0" smtClean="0">
              <a:solidFill>
                <a:schemeClr val="tx1"/>
              </a:solidFill>
            </a:rPr>
            <a:t> di </a:t>
          </a:r>
          <a:r>
            <a:rPr lang="en-ID" sz="1800" dirty="0" err="1" smtClean="0">
              <a:solidFill>
                <a:schemeClr val="tx1"/>
              </a:solidFill>
            </a:rPr>
            <a:t>kawasan</a:t>
          </a:r>
          <a:endParaRPr lang="en-US" sz="1800" dirty="0">
            <a:solidFill>
              <a:schemeClr val="tx1"/>
            </a:solidFill>
          </a:endParaRPr>
        </a:p>
      </dgm:t>
    </dgm:pt>
    <dgm:pt modelId="{DA4465AB-A3C3-4F9A-A5DD-D4E4A408E828}" type="parTrans" cxnId="{D70C1B8C-027A-4FF8-8FF0-F2AF8991063F}">
      <dgm:prSet/>
      <dgm:spPr/>
      <dgm:t>
        <a:bodyPr/>
        <a:lstStyle/>
        <a:p>
          <a:endParaRPr lang="en-US"/>
        </a:p>
      </dgm:t>
    </dgm:pt>
    <dgm:pt modelId="{A3C78519-B714-46DF-837D-15CC26E86D0B}" type="sibTrans" cxnId="{D70C1B8C-027A-4FF8-8FF0-F2AF8991063F}">
      <dgm:prSet/>
      <dgm:spPr/>
      <dgm:t>
        <a:bodyPr/>
        <a:lstStyle/>
        <a:p>
          <a:endParaRPr lang="en-US"/>
        </a:p>
      </dgm:t>
    </dgm:pt>
    <dgm:pt modelId="{AD56159A-67A9-4E8C-81F8-65B8AEFC3A98}">
      <dgm:prSet phldrT="[Text]" custT="1"/>
      <dgm:spPr/>
      <dgm:t>
        <a:bodyPr/>
        <a:lstStyle/>
        <a:p>
          <a:r>
            <a:rPr lang="en-ID" sz="1800" dirty="0" err="1" smtClean="0">
              <a:solidFill>
                <a:schemeClr val="tx1"/>
              </a:solidFill>
            </a:rPr>
            <a:t>Adanya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harmonisasi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perangkat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daerah</a:t>
          </a:r>
          <a:r>
            <a:rPr lang="en-ID" sz="1800" dirty="0" smtClean="0">
              <a:solidFill>
                <a:schemeClr val="tx1"/>
              </a:solidFill>
            </a:rPr>
            <a:t> di </a:t>
          </a:r>
          <a:r>
            <a:rPr lang="en-ID" sz="1800" dirty="0" err="1" smtClean="0">
              <a:solidFill>
                <a:schemeClr val="tx1"/>
              </a:solidFill>
            </a:rPr>
            <a:t>tingkat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provinsi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dalam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mendukung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upaya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pemerataan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pembangunan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sebagai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dasar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pemenuhan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infrastruktur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wilayah</a:t>
          </a:r>
          <a:endParaRPr lang="en-US" sz="1800" dirty="0">
            <a:solidFill>
              <a:schemeClr val="tx1"/>
            </a:solidFill>
          </a:endParaRPr>
        </a:p>
      </dgm:t>
    </dgm:pt>
    <dgm:pt modelId="{0C64597D-5266-4DB3-ACEA-D9C39D2AAA4A}" type="parTrans" cxnId="{7D46120A-5415-49C4-8228-BED0AAE3D2ED}">
      <dgm:prSet/>
      <dgm:spPr/>
      <dgm:t>
        <a:bodyPr/>
        <a:lstStyle/>
        <a:p>
          <a:endParaRPr lang="en-US"/>
        </a:p>
      </dgm:t>
    </dgm:pt>
    <dgm:pt modelId="{E374BB48-12F1-47B9-A561-D57756ECE496}" type="sibTrans" cxnId="{7D46120A-5415-49C4-8228-BED0AAE3D2ED}">
      <dgm:prSet/>
      <dgm:spPr/>
      <dgm:t>
        <a:bodyPr/>
        <a:lstStyle/>
        <a:p>
          <a:endParaRPr lang="en-US"/>
        </a:p>
      </dgm:t>
    </dgm:pt>
    <dgm:pt modelId="{16673A9B-844F-48AB-901E-0DC777EC9018}">
      <dgm:prSet custT="1"/>
      <dgm:spPr/>
      <dgm:t>
        <a:bodyPr/>
        <a:lstStyle/>
        <a:p>
          <a:r>
            <a:rPr lang="en-ID" sz="1800" dirty="0" err="1" smtClean="0">
              <a:solidFill>
                <a:schemeClr val="tx1"/>
              </a:solidFill>
            </a:rPr>
            <a:t>Penyelarasan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penguatan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pemerintah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provinsi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dengan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Pemerintah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Pusat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dan</a:t>
          </a:r>
          <a:r>
            <a:rPr lang="en-ID" sz="1800" dirty="0" smtClean="0">
              <a:solidFill>
                <a:schemeClr val="tx1"/>
              </a:solidFill>
            </a:rPr>
            <a:t> BUMN </a:t>
          </a:r>
          <a:r>
            <a:rPr lang="en-ID" sz="1800" dirty="0" err="1" smtClean="0">
              <a:solidFill>
                <a:schemeClr val="tx1"/>
              </a:solidFill>
            </a:rPr>
            <a:t>dalam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mengelola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memanfaatkan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energi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terbarukan</a:t>
          </a:r>
          <a:r>
            <a:rPr lang="en-ID" sz="1800" dirty="0" smtClean="0">
              <a:solidFill>
                <a:schemeClr val="tx1"/>
              </a:solidFill>
            </a:rPr>
            <a:t>  di </a:t>
          </a:r>
          <a:r>
            <a:rPr lang="en-ID" sz="1800" dirty="0" err="1" smtClean="0">
              <a:solidFill>
                <a:schemeClr val="tx1"/>
              </a:solidFill>
            </a:rPr>
            <a:t>Kaltim</a:t>
          </a:r>
          <a:endParaRPr lang="en-US" sz="1800" dirty="0">
            <a:solidFill>
              <a:schemeClr val="tx1"/>
            </a:solidFill>
          </a:endParaRPr>
        </a:p>
      </dgm:t>
    </dgm:pt>
    <dgm:pt modelId="{37008DED-D091-4691-BAFA-B26B91D3F183}" type="parTrans" cxnId="{1E39100C-52C7-442D-AA5B-B30E9AFF3A75}">
      <dgm:prSet/>
      <dgm:spPr/>
      <dgm:t>
        <a:bodyPr/>
        <a:lstStyle/>
        <a:p>
          <a:endParaRPr lang="en-US"/>
        </a:p>
      </dgm:t>
    </dgm:pt>
    <dgm:pt modelId="{CA150205-16A0-400F-91FC-014F917825C3}" type="sibTrans" cxnId="{1E39100C-52C7-442D-AA5B-B30E9AFF3A75}">
      <dgm:prSet/>
      <dgm:spPr/>
      <dgm:t>
        <a:bodyPr/>
        <a:lstStyle/>
        <a:p>
          <a:endParaRPr lang="en-US"/>
        </a:p>
      </dgm:t>
    </dgm:pt>
    <dgm:pt modelId="{69FE5C9E-BB47-4F86-A98C-1A25EF4F168A}">
      <dgm:prSet custT="1"/>
      <dgm:spPr/>
      <dgm:t>
        <a:bodyPr/>
        <a:lstStyle/>
        <a:p>
          <a:r>
            <a:rPr lang="en-ID" sz="1800" dirty="0" err="1" smtClean="0">
              <a:solidFill>
                <a:schemeClr val="tx1"/>
              </a:solidFill>
            </a:rPr>
            <a:t>Evaluasi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dilakukan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dalam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penyusunan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perencanaan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anggaran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kebijakan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sesuai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sasaran</a:t>
          </a:r>
          <a:endParaRPr lang="en-US" sz="1800" dirty="0">
            <a:solidFill>
              <a:schemeClr val="tx1"/>
            </a:solidFill>
          </a:endParaRPr>
        </a:p>
      </dgm:t>
    </dgm:pt>
    <dgm:pt modelId="{5CE307AB-61BD-4DEE-9964-39DE3BCDAD1F}" type="parTrans" cxnId="{98A62F18-1234-4701-9FF2-E22DBC1ED528}">
      <dgm:prSet/>
      <dgm:spPr/>
      <dgm:t>
        <a:bodyPr/>
        <a:lstStyle/>
        <a:p>
          <a:endParaRPr lang="en-US"/>
        </a:p>
      </dgm:t>
    </dgm:pt>
    <dgm:pt modelId="{61D79B97-9B4E-4969-BBAC-37E7C86A3F20}" type="sibTrans" cxnId="{98A62F18-1234-4701-9FF2-E22DBC1ED528}">
      <dgm:prSet/>
      <dgm:spPr/>
      <dgm:t>
        <a:bodyPr/>
        <a:lstStyle/>
        <a:p>
          <a:endParaRPr lang="en-US"/>
        </a:p>
      </dgm:t>
    </dgm:pt>
    <dgm:pt modelId="{AB7B103A-A921-4637-BE88-9CAFEA88F54A}">
      <dgm:prSet custT="1"/>
      <dgm:spPr/>
      <dgm:t>
        <a:bodyPr/>
        <a:lstStyle/>
        <a:p>
          <a:r>
            <a:rPr lang="en-ID" sz="1800" dirty="0" smtClean="0">
              <a:solidFill>
                <a:schemeClr val="tx1"/>
              </a:solidFill>
            </a:rPr>
            <a:t>Program </a:t>
          </a:r>
          <a:r>
            <a:rPr lang="en-ID" sz="1800" dirty="0" err="1" smtClean="0">
              <a:solidFill>
                <a:schemeClr val="tx1"/>
              </a:solidFill>
            </a:rPr>
            <a:t>perencanaan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kawasan</a:t>
          </a:r>
          <a:r>
            <a:rPr lang="en-ID" sz="1800" dirty="0" smtClean="0">
              <a:solidFill>
                <a:schemeClr val="tx1"/>
              </a:solidFill>
            </a:rPr>
            <a:t> yang </a:t>
          </a:r>
          <a:r>
            <a:rPr lang="en-ID" sz="1800" dirty="0" err="1" smtClean="0">
              <a:solidFill>
                <a:schemeClr val="tx1"/>
              </a:solidFill>
            </a:rPr>
            <a:t>dikelola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oleh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perangkat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daerah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harus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berbasis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pengembangan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wilayah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dalam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upaya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peningkatan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aksesibilitas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antar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wilayah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r>
            <a:rPr lang="en-ID" sz="1800" dirty="0" err="1" smtClean="0">
              <a:solidFill>
                <a:schemeClr val="tx1"/>
              </a:solidFill>
            </a:rPr>
            <a:t>kawasan</a:t>
          </a:r>
          <a:r>
            <a:rPr lang="en-ID" sz="1800" dirty="0" smtClean="0">
              <a:solidFill>
                <a:schemeClr val="tx1"/>
              </a:solidFill>
            </a:rPr>
            <a:t> </a:t>
          </a:r>
          <a:endParaRPr lang="en-US" sz="1800" dirty="0">
            <a:solidFill>
              <a:schemeClr val="tx1"/>
            </a:solidFill>
          </a:endParaRPr>
        </a:p>
      </dgm:t>
    </dgm:pt>
    <dgm:pt modelId="{9AD3C333-033A-44E2-9E48-4572CACA57CC}" type="parTrans" cxnId="{8A56E8B7-BADA-4869-810E-E111E5BE67E9}">
      <dgm:prSet/>
      <dgm:spPr/>
      <dgm:t>
        <a:bodyPr/>
        <a:lstStyle/>
        <a:p>
          <a:endParaRPr lang="en-US"/>
        </a:p>
      </dgm:t>
    </dgm:pt>
    <dgm:pt modelId="{450263D8-1990-48BB-AFC8-E67BC34EA60E}" type="sibTrans" cxnId="{8A56E8B7-BADA-4869-810E-E111E5BE67E9}">
      <dgm:prSet/>
      <dgm:spPr/>
      <dgm:t>
        <a:bodyPr/>
        <a:lstStyle/>
        <a:p>
          <a:endParaRPr lang="en-US"/>
        </a:p>
      </dgm:t>
    </dgm:pt>
    <dgm:pt modelId="{1F853BBB-FAD7-418E-96EF-7B28C0B34ED3}" type="pres">
      <dgm:prSet presAssocID="{4C346F79-8926-489B-8A05-F5AAF69919B0}" presName="linear" presStyleCnt="0">
        <dgm:presLayoutVars>
          <dgm:dir/>
          <dgm:animLvl val="lvl"/>
          <dgm:resizeHandles val="exact"/>
        </dgm:presLayoutVars>
      </dgm:prSet>
      <dgm:spPr/>
    </dgm:pt>
    <dgm:pt modelId="{E881CFA8-AD27-4E13-BAFF-940FCC9DF729}" type="pres">
      <dgm:prSet presAssocID="{73907150-6848-4119-98A4-8BA52D2D9FB4}" presName="parentLin" presStyleCnt="0"/>
      <dgm:spPr/>
    </dgm:pt>
    <dgm:pt modelId="{4C5C3ECF-8257-4FD6-B705-CD833C8B6DDE}" type="pres">
      <dgm:prSet presAssocID="{73907150-6848-4119-98A4-8BA52D2D9FB4}" presName="parentLeftMargin" presStyleLbl="node1" presStyleIdx="0" presStyleCnt="6"/>
      <dgm:spPr/>
    </dgm:pt>
    <dgm:pt modelId="{5857C1BC-5305-4E73-A732-83D5C282A979}" type="pres">
      <dgm:prSet presAssocID="{73907150-6848-4119-98A4-8BA52D2D9FB4}" presName="parentText" presStyleLbl="node1" presStyleIdx="0" presStyleCnt="6" custScaleX="142857" custScaleY="16239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BFC444-1D47-4928-9E68-34AD6949EBBF}" type="pres">
      <dgm:prSet presAssocID="{73907150-6848-4119-98A4-8BA52D2D9FB4}" presName="negativeSpace" presStyleCnt="0"/>
      <dgm:spPr/>
    </dgm:pt>
    <dgm:pt modelId="{282386B7-F8F6-424F-8FC4-810612C60E13}" type="pres">
      <dgm:prSet presAssocID="{73907150-6848-4119-98A4-8BA52D2D9FB4}" presName="childText" presStyleLbl="conFgAcc1" presStyleIdx="0" presStyleCnt="6">
        <dgm:presLayoutVars>
          <dgm:bulletEnabled val="1"/>
        </dgm:presLayoutVars>
      </dgm:prSet>
      <dgm:spPr/>
    </dgm:pt>
    <dgm:pt modelId="{F7E2CF39-070B-471B-B6F2-124CEE7C8D21}" type="pres">
      <dgm:prSet presAssocID="{B4928165-4462-4093-8A5B-D08616319A5B}" presName="spaceBetweenRectangles" presStyleCnt="0"/>
      <dgm:spPr/>
    </dgm:pt>
    <dgm:pt modelId="{4EA964FB-145A-4BE8-8934-6EBFBEEE1942}" type="pres">
      <dgm:prSet presAssocID="{D26C390F-5118-427D-B653-0F56C569AFA4}" presName="parentLin" presStyleCnt="0"/>
      <dgm:spPr/>
    </dgm:pt>
    <dgm:pt modelId="{0C44EBDC-35C7-40DE-B4DD-898E472C3456}" type="pres">
      <dgm:prSet presAssocID="{D26C390F-5118-427D-B653-0F56C569AFA4}" presName="parentLeftMargin" presStyleLbl="node1" presStyleIdx="0" presStyleCnt="6"/>
      <dgm:spPr/>
    </dgm:pt>
    <dgm:pt modelId="{4DB1CBD5-D9B9-4141-8A00-8FACC721DB4C}" type="pres">
      <dgm:prSet presAssocID="{D26C390F-5118-427D-B653-0F56C569AFA4}" presName="parentText" presStyleLbl="node1" presStyleIdx="1" presStyleCnt="6" custScaleX="142857" custScaleY="14004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39AB8-C016-40F8-96B9-624ABFCE1F7F}" type="pres">
      <dgm:prSet presAssocID="{D26C390F-5118-427D-B653-0F56C569AFA4}" presName="negativeSpace" presStyleCnt="0"/>
      <dgm:spPr/>
    </dgm:pt>
    <dgm:pt modelId="{BFC1D2C1-4BE4-4419-BC43-579A65CF4534}" type="pres">
      <dgm:prSet presAssocID="{D26C390F-5118-427D-B653-0F56C569AFA4}" presName="childText" presStyleLbl="conFgAcc1" presStyleIdx="1" presStyleCnt="6">
        <dgm:presLayoutVars>
          <dgm:bulletEnabled val="1"/>
        </dgm:presLayoutVars>
      </dgm:prSet>
      <dgm:spPr/>
    </dgm:pt>
    <dgm:pt modelId="{381FC69B-1A2C-40EA-876F-E92413A764C1}" type="pres">
      <dgm:prSet presAssocID="{A3C78519-B714-46DF-837D-15CC26E86D0B}" presName="spaceBetweenRectangles" presStyleCnt="0"/>
      <dgm:spPr/>
    </dgm:pt>
    <dgm:pt modelId="{824EAE0F-731C-46BB-B40E-E93D9AA4EF5C}" type="pres">
      <dgm:prSet presAssocID="{AD56159A-67A9-4E8C-81F8-65B8AEFC3A98}" presName="parentLin" presStyleCnt="0"/>
      <dgm:spPr/>
    </dgm:pt>
    <dgm:pt modelId="{1BBAD1A6-6DB4-47FB-A0A8-8A0157B97723}" type="pres">
      <dgm:prSet presAssocID="{AD56159A-67A9-4E8C-81F8-65B8AEFC3A98}" presName="parentLeftMargin" presStyleLbl="node1" presStyleIdx="1" presStyleCnt="6"/>
      <dgm:spPr/>
    </dgm:pt>
    <dgm:pt modelId="{8FDDFA09-C128-4DA2-8399-93994B297CE0}" type="pres">
      <dgm:prSet presAssocID="{AD56159A-67A9-4E8C-81F8-65B8AEFC3A98}" presName="parentText" presStyleLbl="node1" presStyleIdx="2" presStyleCnt="6" custScaleX="142857" custScaleY="1201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32D89-6373-4D34-8C4E-E0BCBD78F1EE}" type="pres">
      <dgm:prSet presAssocID="{AD56159A-67A9-4E8C-81F8-65B8AEFC3A98}" presName="negativeSpace" presStyleCnt="0"/>
      <dgm:spPr/>
    </dgm:pt>
    <dgm:pt modelId="{6D153B8A-575C-440A-8C4B-075AE01ED164}" type="pres">
      <dgm:prSet presAssocID="{AD56159A-67A9-4E8C-81F8-65B8AEFC3A98}" presName="childText" presStyleLbl="conFgAcc1" presStyleIdx="2" presStyleCnt="6">
        <dgm:presLayoutVars>
          <dgm:bulletEnabled val="1"/>
        </dgm:presLayoutVars>
      </dgm:prSet>
      <dgm:spPr/>
    </dgm:pt>
    <dgm:pt modelId="{3C41C426-F146-4D13-9A3C-D0FB12195FBE}" type="pres">
      <dgm:prSet presAssocID="{E374BB48-12F1-47B9-A561-D57756ECE496}" presName="spaceBetweenRectangles" presStyleCnt="0"/>
      <dgm:spPr/>
    </dgm:pt>
    <dgm:pt modelId="{9C33D642-8A56-4CFD-A4C3-98D090622A0E}" type="pres">
      <dgm:prSet presAssocID="{16673A9B-844F-48AB-901E-0DC777EC9018}" presName="parentLin" presStyleCnt="0"/>
      <dgm:spPr/>
    </dgm:pt>
    <dgm:pt modelId="{B6B19DBC-BCA5-415F-8D76-2BE1769C8387}" type="pres">
      <dgm:prSet presAssocID="{16673A9B-844F-48AB-901E-0DC777EC9018}" presName="parentLeftMargin" presStyleLbl="node1" presStyleIdx="2" presStyleCnt="6"/>
      <dgm:spPr/>
    </dgm:pt>
    <dgm:pt modelId="{C2A7A8B7-016B-49FF-A45D-2C0A629C4D6D}" type="pres">
      <dgm:prSet presAssocID="{16673A9B-844F-48AB-901E-0DC777EC9018}" presName="parentText" presStyleLbl="node1" presStyleIdx="3" presStyleCnt="6" custScaleX="142857" custScaleY="1168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F092E-82A2-41E3-A824-CD4A5B52672F}" type="pres">
      <dgm:prSet presAssocID="{16673A9B-844F-48AB-901E-0DC777EC9018}" presName="negativeSpace" presStyleCnt="0"/>
      <dgm:spPr/>
    </dgm:pt>
    <dgm:pt modelId="{D3C88A21-39A4-4A6E-AE68-234555D5112A}" type="pres">
      <dgm:prSet presAssocID="{16673A9B-844F-48AB-901E-0DC777EC9018}" presName="childText" presStyleLbl="conFgAcc1" presStyleIdx="3" presStyleCnt="6">
        <dgm:presLayoutVars>
          <dgm:bulletEnabled val="1"/>
        </dgm:presLayoutVars>
      </dgm:prSet>
      <dgm:spPr/>
    </dgm:pt>
    <dgm:pt modelId="{1D394E5D-EB01-48CF-8572-E7FC8D618B94}" type="pres">
      <dgm:prSet presAssocID="{CA150205-16A0-400F-91FC-014F917825C3}" presName="spaceBetweenRectangles" presStyleCnt="0"/>
      <dgm:spPr/>
    </dgm:pt>
    <dgm:pt modelId="{65951FF9-D3B3-4728-B283-87453FC8363A}" type="pres">
      <dgm:prSet presAssocID="{69FE5C9E-BB47-4F86-A98C-1A25EF4F168A}" presName="parentLin" presStyleCnt="0"/>
      <dgm:spPr/>
    </dgm:pt>
    <dgm:pt modelId="{9DA4E7EC-90DF-4625-82F4-EFE6C74F1AD5}" type="pres">
      <dgm:prSet presAssocID="{69FE5C9E-BB47-4F86-A98C-1A25EF4F168A}" presName="parentLeftMargin" presStyleLbl="node1" presStyleIdx="3" presStyleCnt="6"/>
      <dgm:spPr/>
    </dgm:pt>
    <dgm:pt modelId="{CA371F08-3E09-4963-A9E0-E9C62F77F9FF}" type="pres">
      <dgm:prSet presAssocID="{69FE5C9E-BB47-4F86-A98C-1A25EF4F168A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E882C4-DB42-4473-A68D-F5B439DB94FF}" type="pres">
      <dgm:prSet presAssocID="{69FE5C9E-BB47-4F86-A98C-1A25EF4F168A}" presName="negativeSpace" presStyleCnt="0"/>
      <dgm:spPr/>
    </dgm:pt>
    <dgm:pt modelId="{17F8D6F4-FD35-430A-A81F-86819D0EDAD0}" type="pres">
      <dgm:prSet presAssocID="{69FE5C9E-BB47-4F86-A98C-1A25EF4F168A}" presName="childText" presStyleLbl="conFgAcc1" presStyleIdx="4" presStyleCnt="6">
        <dgm:presLayoutVars>
          <dgm:bulletEnabled val="1"/>
        </dgm:presLayoutVars>
      </dgm:prSet>
      <dgm:spPr/>
    </dgm:pt>
    <dgm:pt modelId="{9EA49C55-DCC2-4E05-9B5E-17DD0DD5C33C}" type="pres">
      <dgm:prSet presAssocID="{61D79B97-9B4E-4969-BBAC-37E7C86A3F20}" presName="spaceBetweenRectangles" presStyleCnt="0"/>
      <dgm:spPr/>
    </dgm:pt>
    <dgm:pt modelId="{1F8FFCFB-82F2-4886-B891-DA69198A01C9}" type="pres">
      <dgm:prSet presAssocID="{AB7B103A-A921-4637-BE88-9CAFEA88F54A}" presName="parentLin" presStyleCnt="0"/>
      <dgm:spPr/>
    </dgm:pt>
    <dgm:pt modelId="{45DA1785-9C39-4132-8D17-235DDA8951BF}" type="pres">
      <dgm:prSet presAssocID="{AB7B103A-A921-4637-BE88-9CAFEA88F54A}" presName="parentLeftMargin" presStyleLbl="node1" presStyleIdx="4" presStyleCnt="6"/>
      <dgm:spPr/>
    </dgm:pt>
    <dgm:pt modelId="{FDEC841E-D5D4-4A4F-9C68-A457225DEA91}" type="pres">
      <dgm:prSet presAssocID="{AB7B103A-A921-4637-BE88-9CAFEA88F54A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600CE8-D0C0-4105-88D6-4F1F74A90090}" type="pres">
      <dgm:prSet presAssocID="{AB7B103A-A921-4637-BE88-9CAFEA88F54A}" presName="negativeSpace" presStyleCnt="0"/>
      <dgm:spPr/>
    </dgm:pt>
    <dgm:pt modelId="{E791DC7D-7A70-418C-876E-51FF1F8E9323}" type="pres">
      <dgm:prSet presAssocID="{AB7B103A-A921-4637-BE88-9CAFEA88F54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76B8E4C4-8F6C-4E85-84E5-33F83A578049}" type="presOf" srcId="{AD56159A-67A9-4E8C-81F8-65B8AEFC3A98}" destId="{1BBAD1A6-6DB4-47FB-A0A8-8A0157B97723}" srcOrd="0" destOrd="0" presId="urn:microsoft.com/office/officeart/2005/8/layout/list1"/>
    <dgm:cxn modelId="{F09C7496-C806-4A62-927E-05DD922128F6}" type="presOf" srcId="{69FE5C9E-BB47-4F86-A98C-1A25EF4F168A}" destId="{9DA4E7EC-90DF-4625-82F4-EFE6C74F1AD5}" srcOrd="0" destOrd="0" presId="urn:microsoft.com/office/officeart/2005/8/layout/list1"/>
    <dgm:cxn modelId="{84A1BCFA-69FE-42DB-8DAF-90419CB5CC08}" type="presOf" srcId="{73907150-6848-4119-98A4-8BA52D2D9FB4}" destId="{4C5C3ECF-8257-4FD6-B705-CD833C8B6DDE}" srcOrd="0" destOrd="0" presId="urn:microsoft.com/office/officeart/2005/8/layout/list1"/>
    <dgm:cxn modelId="{6D223330-ED8F-4FB8-8FE3-4D733D1F8D41}" srcId="{4C346F79-8926-489B-8A05-F5AAF69919B0}" destId="{73907150-6848-4119-98A4-8BA52D2D9FB4}" srcOrd="0" destOrd="0" parTransId="{607C42B6-FF4D-418F-B0D0-88049E22CA02}" sibTransId="{B4928165-4462-4093-8A5B-D08616319A5B}"/>
    <dgm:cxn modelId="{7D46120A-5415-49C4-8228-BED0AAE3D2ED}" srcId="{4C346F79-8926-489B-8A05-F5AAF69919B0}" destId="{AD56159A-67A9-4E8C-81F8-65B8AEFC3A98}" srcOrd="2" destOrd="0" parTransId="{0C64597D-5266-4DB3-ACEA-D9C39D2AAA4A}" sibTransId="{E374BB48-12F1-47B9-A561-D57756ECE496}"/>
    <dgm:cxn modelId="{E1314A69-087A-42FD-9A83-7BE5D19E21CE}" type="presOf" srcId="{4C346F79-8926-489B-8A05-F5AAF69919B0}" destId="{1F853BBB-FAD7-418E-96EF-7B28C0B34ED3}" srcOrd="0" destOrd="0" presId="urn:microsoft.com/office/officeart/2005/8/layout/list1"/>
    <dgm:cxn modelId="{8A56E8B7-BADA-4869-810E-E111E5BE67E9}" srcId="{4C346F79-8926-489B-8A05-F5AAF69919B0}" destId="{AB7B103A-A921-4637-BE88-9CAFEA88F54A}" srcOrd="5" destOrd="0" parTransId="{9AD3C333-033A-44E2-9E48-4572CACA57CC}" sibTransId="{450263D8-1990-48BB-AFC8-E67BC34EA60E}"/>
    <dgm:cxn modelId="{3BAC0B18-31BA-4E05-B45A-9F6E8D7C3F33}" type="presOf" srcId="{D26C390F-5118-427D-B653-0F56C569AFA4}" destId="{0C44EBDC-35C7-40DE-B4DD-898E472C3456}" srcOrd="0" destOrd="0" presId="urn:microsoft.com/office/officeart/2005/8/layout/list1"/>
    <dgm:cxn modelId="{7F20D01C-85A0-4F9F-9694-DB8C496C667C}" type="presOf" srcId="{AB7B103A-A921-4637-BE88-9CAFEA88F54A}" destId="{45DA1785-9C39-4132-8D17-235DDA8951BF}" srcOrd="0" destOrd="0" presId="urn:microsoft.com/office/officeart/2005/8/layout/list1"/>
    <dgm:cxn modelId="{D70C1B8C-027A-4FF8-8FF0-F2AF8991063F}" srcId="{4C346F79-8926-489B-8A05-F5AAF69919B0}" destId="{D26C390F-5118-427D-B653-0F56C569AFA4}" srcOrd="1" destOrd="0" parTransId="{DA4465AB-A3C3-4F9A-A5DD-D4E4A408E828}" sibTransId="{A3C78519-B714-46DF-837D-15CC26E86D0B}"/>
    <dgm:cxn modelId="{885C98FA-D93D-482E-901F-A1B814B84886}" type="presOf" srcId="{AD56159A-67A9-4E8C-81F8-65B8AEFC3A98}" destId="{8FDDFA09-C128-4DA2-8399-93994B297CE0}" srcOrd="1" destOrd="0" presId="urn:microsoft.com/office/officeart/2005/8/layout/list1"/>
    <dgm:cxn modelId="{6FD5E6BE-373E-4383-8B16-E4BA011D0B52}" type="presOf" srcId="{69FE5C9E-BB47-4F86-A98C-1A25EF4F168A}" destId="{CA371F08-3E09-4963-A9E0-E9C62F77F9FF}" srcOrd="1" destOrd="0" presId="urn:microsoft.com/office/officeart/2005/8/layout/list1"/>
    <dgm:cxn modelId="{DCD912D1-ECB0-43D7-B213-A8DD4AA394FC}" type="presOf" srcId="{16673A9B-844F-48AB-901E-0DC777EC9018}" destId="{B6B19DBC-BCA5-415F-8D76-2BE1769C8387}" srcOrd="0" destOrd="0" presId="urn:microsoft.com/office/officeart/2005/8/layout/list1"/>
    <dgm:cxn modelId="{1E39100C-52C7-442D-AA5B-B30E9AFF3A75}" srcId="{4C346F79-8926-489B-8A05-F5AAF69919B0}" destId="{16673A9B-844F-48AB-901E-0DC777EC9018}" srcOrd="3" destOrd="0" parTransId="{37008DED-D091-4691-BAFA-B26B91D3F183}" sibTransId="{CA150205-16A0-400F-91FC-014F917825C3}"/>
    <dgm:cxn modelId="{FD8D132F-4CF3-4897-ABD9-397D479C3F53}" type="presOf" srcId="{73907150-6848-4119-98A4-8BA52D2D9FB4}" destId="{5857C1BC-5305-4E73-A732-83D5C282A979}" srcOrd="1" destOrd="0" presId="urn:microsoft.com/office/officeart/2005/8/layout/list1"/>
    <dgm:cxn modelId="{EE5A0147-173D-41C6-956C-C272D9D6D393}" type="presOf" srcId="{AB7B103A-A921-4637-BE88-9CAFEA88F54A}" destId="{FDEC841E-D5D4-4A4F-9C68-A457225DEA91}" srcOrd="1" destOrd="0" presId="urn:microsoft.com/office/officeart/2005/8/layout/list1"/>
    <dgm:cxn modelId="{1BA3FDC2-8437-4F15-B213-EFB1AEA9C9B3}" type="presOf" srcId="{16673A9B-844F-48AB-901E-0DC777EC9018}" destId="{C2A7A8B7-016B-49FF-A45D-2C0A629C4D6D}" srcOrd="1" destOrd="0" presId="urn:microsoft.com/office/officeart/2005/8/layout/list1"/>
    <dgm:cxn modelId="{8E20BEFC-0889-40C9-977C-9CAC2072AD00}" type="presOf" srcId="{D26C390F-5118-427D-B653-0F56C569AFA4}" destId="{4DB1CBD5-D9B9-4141-8A00-8FACC721DB4C}" srcOrd="1" destOrd="0" presId="urn:microsoft.com/office/officeart/2005/8/layout/list1"/>
    <dgm:cxn modelId="{98A62F18-1234-4701-9FF2-E22DBC1ED528}" srcId="{4C346F79-8926-489B-8A05-F5AAF69919B0}" destId="{69FE5C9E-BB47-4F86-A98C-1A25EF4F168A}" srcOrd="4" destOrd="0" parTransId="{5CE307AB-61BD-4DEE-9964-39DE3BCDAD1F}" sibTransId="{61D79B97-9B4E-4969-BBAC-37E7C86A3F20}"/>
    <dgm:cxn modelId="{46343229-BA81-412C-8335-6F039DD6E902}" type="presParOf" srcId="{1F853BBB-FAD7-418E-96EF-7B28C0B34ED3}" destId="{E881CFA8-AD27-4E13-BAFF-940FCC9DF729}" srcOrd="0" destOrd="0" presId="urn:microsoft.com/office/officeart/2005/8/layout/list1"/>
    <dgm:cxn modelId="{FA60F80F-0E45-4596-AC49-5D36DA7B5FFE}" type="presParOf" srcId="{E881CFA8-AD27-4E13-BAFF-940FCC9DF729}" destId="{4C5C3ECF-8257-4FD6-B705-CD833C8B6DDE}" srcOrd="0" destOrd="0" presId="urn:microsoft.com/office/officeart/2005/8/layout/list1"/>
    <dgm:cxn modelId="{BDFE15D7-8FAA-4F52-AD9A-E95DC1891672}" type="presParOf" srcId="{E881CFA8-AD27-4E13-BAFF-940FCC9DF729}" destId="{5857C1BC-5305-4E73-A732-83D5C282A979}" srcOrd="1" destOrd="0" presId="urn:microsoft.com/office/officeart/2005/8/layout/list1"/>
    <dgm:cxn modelId="{0F81B4E5-A612-40BF-ACA4-BAE4ED3D22C0}" type="presParOf" srcId="{1F853BBB-FAD7-418E-96EF-7B28C0B34ED3}" destId="{E8BFC444-1D47-4928-9E68-34AD6949EBBF}" srcOrd="1" destOrd="0" presId="urn:microsoft.com/office/officeart/2005/8/layout/list1"/>
    <dgm:cxn modelId="{F5654CC0-2898-43FB-8C14-855F8ECCFC9D}" type="presParOf" srcId="{1F853BBB-FAD7-418E-96EF-7B28C0B34ED3}" destId="{282386B7-F8F6-424F-8FC4-810612C60E13}" srcOrd="2" destOrd="0" presId="urn:microsoft.com/office/officeart/2005/8/layout/list1"/>
    <dgm:cxn modelId="{2CA6FD9D-27DE-4E72-8C20-F88DC9AFF47C}" type="presParOf" srcId="{1F853BBB-FAD7-418E-96EF-7B28C0B34ED3}" destId="{F7E2CF39-070B-471B-B6F2-124CEE7C8D21}" srcOrd="3" destOrd="0" presId="urn:microsoft.com/office/officeart/2005/8/layout/list1"/>
    <dgm:cxn modelId="{03116410-AED7-4741-ABCD-E6D81E4F73E2}" type="presParOf" srcId="{1F853BBB-FAD7-418E-96EF-7B28C0B34ED3}" destId="{4EA964FB-145A-4BE8-8934-6EBFBEEE1942}" srcOrd="4" destOrd="0" presId="urn:microsoft.com/office/officeart/2005/8/layout/list1"/>
    <dgm:cxn modelId="{67437B61-729A-4C07-BACC-E6B4F091654A}" type="presParOf" srcId="{4EA964FB-145A-4BE8-8934-6EBFBEEE1942}" destId="{0C44EBDC-35C7-40DE-B4DD-898E472C3456}" srcOrd="0" destOrd="0" presId="urn:microsoft.com/office/officeart/2005/8/layout/list1"/>
    <dgm:cxn modelId="{D015C3F5-6F93-46D5-B767-67BFAC425B6F}" type="presParOf" srcId="{4EA964FB-145A-4BE8-8934-6EBFBEEE1942}" destId="{4DB1CBD5-D9B9-4141-8A00-8FACC721DB4C}" srcOrd="1" destOrd="0" presId="urn:microsoft.com/office/officeart/2005/8/layout/list1"/>
    <dgm:cxn modelId="{3B4AAD10-A743-4D02-99F4-234A7A2F79A7}" type="presParOf" srcId="{1F853BBB-FAD7-418E-96EF-7B28C0B34ED3}" destId="{84539AB8-C016-40F8-96B9-624ABFCE1F7F}" srcOrd="5" destOrd="0" presId="urn:microsoft.com/office/officeart/2005/8/layout/list1"/>
    <dgm:cxn modelId="{6AC1E0B9-0DD4-42E2-AB9C-8DC85F5922FF}" type="presParOf" srcId="{1F853BBB-FAD7-418E-96EF-7B28C0B34ED3}" destId="{BFC1D2C1-4BE4-4419-BC43-579A65CF4534}" srcOrd="6" destOrd="0" presId="urn:microsoft.com/office/officeart/2005/8/layout/list1"/>
    <dgm:cxn modelId="{830D4372-58CF-43D4-8DF1-2CB096BF7485}" type="presParOf" srcId="{1F853BBB-FAD7-418E-96EF-7B28C0B34ED3}" destId="{381FC69B-1A2C-40EA-876F-E92413A764C1}" srcOrd="7" destOrd="0" presId="urn:microsoft.com/office/officeart/2005/8/layout/list1"/>
    <dgm:cxn modelId="{7B155FEA-D8D5-4F36-A8D7-AD1FC91902FB}" type="presParOf" srcId="{1F853BBB-FAD7-418E-96EF-7B28C0B34ED3}" destId="{824EAE0F-731C-46BB-B40E-E93D9AA4EF5C}" srcOrd="8" destOrd="0" presId="urn:microsoft.com/office/officeart/2005/8/layout/list1"/>
    <dgm:cxn modelId="{A7A5A00F-2625-4F42-9DC0-085247FBEC2C}" type="presParOf" srcId="{824EAE0F-731C-46BB-B40E-E93D9AA4EF5C}" destId="{1BBAD1A6-6DB4-47FB-A0A8-8A0157B97723}" srcOrd="0" destOrd="0" presId="urn:microsoft.com/office/officeart/2005/8/layout/list1"/>
    <dgm:cxn modelId="{6DD067D2-7DD6-4ADD-91DD-BD91217185E1}" type="presParOf" srcId="{824EAE0F-731C-46BB-B40E-E93D9AA4EF5C}" destId="{8FDDFA09-C128-4DA2-8399-93994B297CE0}" srcOrd="1" destOrd="0" presId="urn:microsoft.com/office/officeart/2005/8/layout/list1"/>
    <dgm:cxn modelId="{F99731BC-A85A-477B-B27A-36CF7E116130}" type="presParOf" srcId="{1F853BBB-FAD7-418E-96EF-7B28C0B34ED3}" destId="{53D32D89-6373-4D34-8C4E-E0BCBD78F1EE}" srcOrd="9" destOrd="0" presId="urn:microsoft.com/office/officeart/2005/8/layout/list1"/>
    <dgm:cxn modelId="{19BF05EB-F383-4F49-820B-D8F058D5A8DF}" type="presParOf" srcId="{1F853BBB-FAD7-418E-96EF-7B28C0B34ED3}" destId="{6D153B8A-575C-440A-8C4B-075AE01ED164}" srcOrd="10" destOrd="0" presId="urn:microsoft.com/office/officeart/2005/8/layout/list1"/>
    <dgm:cxn modelId="{F30B5ADC-80FD-473A-AE1F-1ECE97B8953E}" type="presParOf" srcId="{1F853BBB-FAD7-418E-96EF-7B28C0B34ED3}" destId="{3C41C426-F146-4D13-9A3C-D0FB12195FBE}" srcOrd="11" destOrd="0" presId="urn:microsoft.com/office/officeart/2005/8/layout/list1"/>
    <dgm:cxn modelId="{873B88A9-4242-4302-BAB2-49469BE4F27F}" type="presParOf" srcId="{1F853BBB-FAD7-418E-96EF-7B28C0B34ED3}" destId="{9C33D642-8A56-4CFD-A4C3-98D090622A0E}" srcOrd="12" destOrd="0" presId="urn:microsoft.com/office/officeart/2005/8/layout/list1"/>
    <dgm:cxn modelId="{F8C88F0F-A160-45B7-8D07-D44815FA98FC}" type="presParOf" srcId="{9C33D642-8A56-4CFD-A4C3-98D090622A0E}" destId="{B6B19DBC-BCA5-415F-8D76-2BE1769C8387}" srcOrd="0" destOrd="0" presId="urn:microsoft.com/office/officeart/2005/8/layout/list1"/>
    <dgm:cxn modelId="{76CE6F63-C797-44B2-B003-60B4332A74EA}" type="presParOf" srcId="{9C33D642-8A56-4CFD-A4C3-98D090622A0E}" destId="{C2A7A8B7-016B-49FF-A45D-2C0A629C4D6D}" srcOrd="1" destOrd="0" presId="urn:microsoft.com/office/officeart/2005/8/layout/list1"/>
    <dgm:cxn modelId="{8FD6EC05-0C40-4690-94DD-4015B092420D}" type="presParOf" srcId="{1F853BBB-FAD7-418E-96EF-7B28C0B34ED3}" destId="{468F092E-82A2-41E3-A824-CD4A5B52672F}" srcOrd="13" destOrd="0" presId="urn:microsoft.com/office/officeart/2005/8/layout/list1"/>
    <dgm:cxn modelId="{12461C09-1EBB-4C6F-B363-C5F77BD4F309}" type="presParOf" srcId="{1F853BBB-FAD7-418E-96EF-7B28C0B34ED3}" destId="{D3C88A21-39A4-4A6E-AE68-234555D5112A}" srcOrd="14" destOrd="0" presId="urn:microsoft.com/office/officeart/2005/8/layout/list1"/>
    <dgm:cxn modelId="{E4C50D18-65CF-4CB2-917B-F92B75A38845}" type="presParOf" srcId="{1F853BBB-FAD7-418E-96EF-7B28C0B34ED3}" destId="{1D394E5D-EB01-48CF-8572-E7FC8D618B94}" srcOrd="15" destOrd="0" presId="urn:microsoft.com/office/officeart/2005/8/layout/list1"/>
    <dgm:cxn modelId="{72352025-A576-42D5-8FC8-223CA0A84C78}" type="presParOf" srcId="{1F853BBB-FAD7-418E-96EF-7B28C0B34ED3}" destId="{65951FF9-D3B3-4728-B283-87453FC8363A}" srcOrd="16" destOrd="0" presId="urn:microsoft.com/office/officeart/2005/8/layout/list1"/>
    <dgm:cxn modelId="{BDEE2219-C53C-4D6A-A7AC-97902F29479F}" type="presParOf" srcId="{65951FF9-D3B3-4728-B283-87453FC8363A}" destId="{9DA4E7EC-90DF-4625-82F4-EFE6C74F1AD5}" srcOrd="0" destOrd="0" presId="urn:microsoft.com/office/officeart/2005/8/layout/list1"/>
    <dgm:cxn modelId="{41DF4004-2C84-4156-864C-6BAB7A44E0E4}" type="presParOf" srcId="{65951FF9-D3B3-4728-B283-87453FC8363A}" destId="{CA371F08-3E09-4963-A9E0-E9C62F77F9FF}" srcOrd="1" destOrd="0" presId="urn:microsoft.com/office/officeart/2005/8/layout/list1"/>
    <dgm:cxn modelId="{A2075C7E-078D-426D-BCE5-EA6396F6629E}" type="presParOf" srcId="{1F853BBB-FAD7-418E-96EF-7B28C0B34ED3}" destId="{D4E882C4-DB42-4473-A68D-F5B439DB94FF}" srcOrd="17" destOrd="0" presId="urn:microsoft.com/office/officeart/2005/8/layout/list1"/>
    <dgm:cxn modelId="{CEC25E0F-5784-4B34-93F3-0DBE0CE2D45A}" type="presParOf" srcId="{1F853BBB-FAD7-418E-96EF-7B28C0B34ED3}" destId="{17F8D6F4-FD35-430A-A81F-86819D0EDAD0}" srcOrd="18" destOrd="0" presId="urn:microsoft.com/office/officeart/2005/8/layout/list1"/>
    <dgm:cxn modelId="{787DB7DF-671E-43AA-9F31-155DB93B7B51}" type="presParOf" srcId="{1F853BBB-FAD7-418E-96EF-7B28C0B34ED3}" destId="{9EA49C55-DCC2-4E05-9B5E-17DD0DD5C33C}" srcOrd="19" destOrd="0" presId="urn:microsoft.com/office/officeart/2005/8/layout/list1"/>
    <dgm:cxn modelId="{69955361-E074-482C-BB3E-B426BF0725AB}" type="presParOf" srcId="{1F853BBB-FAD7-418E-96EF-7B28C0B34ED3}" destId="{1F8FFCFB-82F2-4886-B891-DA69198A01C9}" srcOrd="20" destOrd="0" presId="urn:microsoft.com/office/officeart/2005/8/layout/list1"/>
    <dgm:cxn modelId="{09039E3A-FD6D-4D63-A4C7-C43DEE467D5A}" type="presParOf" srcId="{1F8FFCFB-82F2-4886-B891-DA69198A01C9}" destId="{45DA1785-9C39-4132-8D17-235DDA8951BF}" srcOrd="0" destOrd="0" presId="urn:microsoft.com/office/officeart/2005/8/layout/list1"/>
    <dgm:cxn modelId="{82786AD7-ABDA-43F2-8FF4-697275BD1E31}" type="presParOf" srcId="{1F8FFCFB-82F2-4886-B891-DA69198A01C9}" destId="{FDEC841E-D5D4-4A4F-9C68-A457225DEA91}" srcOrd="1" destOrd="0" presId="urn:microsoft.com/office/officeart/2005/8/layout/list1"/>
    <dgm:cxn modelId="{9A771C41-5629-48B5-A9E5-6C95279EE01C}" type="presParOf" srcId="{1F853BBB-FAD7-418E-96EF-7B28C0B34ED3}" destId="{F8600CE8-D0C0-4105-88D6-4F1F74A90090}" srcOrd="21" destOrd="0" presId="urn:microsoft.com/office/officeart/2005/8/layout/list1"/>
    <dgm:cxn modelId="{74B26144-5100-4936-86E0-67F93A94FD0B}" type="presParOf" srcId="{1F853BBB-FAD7-418E-96EF-7B28C0B34ED3}" destId="{E791DC7D-7A70-418C-876E-51FF1F8E9323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DCB5C9-DC6B-4655-B228-7F6FE9BF28F3}">
      <dsp:nvSpPr>
        <dsp:cNvPr id="0" name=""/>
        <dsp:cNvSpPr/>
      </dsp:nvSpPr>
      <dsp:spPr>
        <a:xfrm>
          <a:off x="-6397063" y="-979205"/>
          <a:ext cx="7620072" cy="7620072"/>
        </a:xfrm>
        <a:prstGeom prst="blockArc">
          <a:avLst>
            <a:gd name="adj1" fmla="val 18900000"/>
            <a:gd name="adj2" fmla="val 2700000"/>
            <a:gd name="adj3" fmla="val 283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74E488-10E6-48CD-AEE8-7DACC3C6430E}">
      <dsp:nvSpPr>
        <dsp:cNvPr id="0" name=""/>
        <dsp:cNvSpPr/>
      </dsp:nvSpPr>
      <dsp:spPr>
        <a:xfrm>
          <a:off x="397165" y="257379"/>
          <a:ext cx="10544475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/>
            <a:t>PENDAHULUAN</a:t>
          </a:r>
          <a:endParaRPr lang="en-US" sz="2000" b="1" kern="1200" dirty="0"/>
        </a:p>
      </dsp:txBody>
      <dsp:txXfrm>
        <a:off x="397165" y="257379"/>
        <a:ext cx="10544475" cy="514531"/>
      </dsp:txXfrm>
    </dsp:sp>
    <dsp:sp modelId="{E8461D46-5D23-4907-8C0B-A5B0EB0F55B9}">
      <dsp:nvSpPr>
        <dsp:cNvPr id="0" name=""/>
        <dsp:cNvSpPr/>
      </dsp:nvSpPr>
      <dsp:spPr>
        <a:xfrm>
          <a:off x="75583" y="193062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B3708F-FFF3-46C0-896F-F01AC39A0A00}">
      <dsp:nvSpPr>
        <dsp:cNvPr id="0" name=""/>
        <dsp:cNvSpPr/>
      </dsp:nvSpPr>
      <dsp:spPr>
        <a:xfrm>
          <a:off x="863120" y="1029629"/>
          <a:ext cx="10078520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/>
            <a:t>METODOLOGI</a:t>
          </a:r>
          <a:endParaRPr lang="en-US" sz="2000" b="1" kern="1200" dirty="0"/>
        </a:p>
      </dsp:txBody>
      <dsp:txXfrm>
        <a:off x="863120" y="1029629"/>
        <a:ext cx="10078520" cy="514531"/>
      </dsp:txXfrm>
    </dsp:sp>
    <dsp:sp modelId="{A8C0DBB1-F555-46A8-A534-1D8EF3C3C0E2}">
      <dsp:nvSpPr>
        <dsp:cNvPr id="0" name=""/>
        <dsp:cNvSpPr/>
      </dsp:nvSpPr>
      <dsp:spPr>
        <a:xfrm>
          <a:off x="541537" y="965313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57CB9E-44ED-4F5A-8D12-AB7DE6E2C6B9}">
      <dsp:nvSpPr>
        <dsp:cNvPr id="0" name=""/>
        <dsp:cNvSpPr/>
      </dsp:nvSpPr>
      <dsp:spPr>
        <a:xfrm>
          <a:off x="1118461" y="1801314"/>
          <a:ext cx="9823179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ANALISIS KINERJA PROGRAM PRIORITAS RPJMD 2018-2023</a:t>
          </a:r>
          <a:endParaRPr lang="en-US" sz="1900" b="1" kern="1200" dirty="0"/>
        </a:p>
      </dsp:txBody>
      <dsp:txXfrm>
        <a:off x="1118461" y="1801314"/>
        <a:ext cx="9823179" cy="514531"/>
      </dsp:txXfrm>
    </dsp:sp>
    <dsp:sp modelId="{AC5BF920-950D-4E49-9F4D-70BE5FE0A1DB}">
      <dsp:nvSpPr>
        <dsp:cNvPr id="0" name=""/>
        <dsp:cNvSpPr/>
      </dsp:nvSpPr>
      <dsp:spPr>
        <a:xfrm>
          <a:off x="796878" y="1736997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433F23-0172-4D9E-8D68-7A64AF9AA63F}">
      <dsp:nvSpPr>
        <dsp:cNvPr id="0" name=""/>
        <dsp:cNvSpPr/>
      </dsp:nvSpPr>
      <dsp:spPr>
        <a:xfrm>
          <a:off x="1199989" y="2573564"/>
          <a:ext cx="9741651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PENCAPAIAN KINERJA REALISASI PROGRAM PRIORITAS RPJMD 2018-2023</a:t>
          </a:r>
          <a:endParaRPr lang="en-US" sz="1900" b="1" kern="1200" dirty="0"/>
        </a:p>
      </dsp:txBody>
      <dsp:txXfrm>
        <a:off x="1199989" y="2573564"/>
        <a:ext cx="9741651" cy="514531"/>
      </dsp:txXfrm>
    </dsp:sp>
    <dsp:sp modelId="{90DA7ADD-E0B0-401E-AEC4-17EF66713B91}">
      <dsp:nvSpPr>
        <dsp:cNvPr id="0" name=""/>
        <dsp:cNvSpPr/>
      </dsp:nvSpPr>
      <dsp:spPr>
        <a:xfrm>
          <a:off x="878406" y="2509248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0286A-217E-4AAC-B645-60D6F336DA1C}">
      <dsp:nvSpPr>
        <dsp:cNvPr id="0" name=""/>
        <dsp:cNvSpPr/>
      </dsp:nvSpPr>
      <dsp:spPr>
        <a:xfrm>
          <a:off x="1118461" y="3345815"/>
          <a:ext cx="9823179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ANALISIS KESESUAIAN PENCAPAIAN KINERJA MISI PEMBANGUNAN</a:t>
          </a:r>
          <a:endParaRPr lang="en-US" sz="1900" b="1" kern="1200" dirty="0"/>
        </a:p>
      </dsp:txBody>
      <dsp:txXfrm>
        <a:off x="1118461" y="3345815"/>
        <a:ext cx="9823179" cy="514531"/>
      </dsp:txXfrm>
    </dsp:sp>
    <dsp:sp modelId="{9A2F9F3B-7621-4847-BD64-E7A687C7DF7D}">
      <dsp:nvSpPr>
        <dsp:cNvPr id="0" name=""/>
        <dsp:cNvSpPr/>
      </dsp:nvSpPr>
      <dsp:spPr>
        <a:xfrm>
          <a:off x="796878" y="3281498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681B3E-DFD4-4168-A032-B5A844039ADF}">
      <dsp:nvSpPr>
        <dsp:cNvPr id="0" name=""/>
        <dsp:cNvSpPr/>
      </dsp:nvSpPr>
      <dsp:spPr>
        <a:xfrm>
          <a:off x="863120" y="4117499"/>
          <a:ext cx="10078520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FAKTOR PENDUKUNG DAN FAKTOR PENGHAMBAT KINERJA</a:t>
          </a:r>
          <a:endParaRPr lang="en-US" sz="1900" b="1" kern="1200" dirty="0"/>
        </a:p>
      </dsp:txBody>
      <dsp:txXfrm>
        <a:off x="863120" y="4117499"/>
        <a:ext cx="10078520" cy="514531"/>
      </dsp:txXfrm>
    </dsp:sp>
    <dsp:sp modelId="{5F98D58D-DECC-444C-A002-4CC815038B19}">
      <dsp:nvSpPr>
        <dsp:cNvPr id="0" name=""/>
        <dsp:cNvSpPr/>
      </dsp:nvSpPr>
      <dsp:spPr>
        <a:xfrm>
          <a:off x="541537" y="4053183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000F4-2B64-404F-861D-0B517CE1C0D3}">
      <dsp:nvSpPr>
        <dsp:cNvPr id="0" name=""/>
        <dsp:cNvSpPr/>
      </dsp:nvSpPr>
      <dsp:spPr>
        <a:xfrm>
          <a:off x="397165" y="4889750"/>
          <a:ext cx="10544475" cy="51453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841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smtClean="0"/>
            <a:t>REKOMENDASI TINDAK LANJUT</a:t>
          </a:r>
          <a:endParaRPr lang="en-US" sz="1900" b="1" kern="1200" dirty="0"/>
        </a:p>
      </dsp:txBody>
      <dsp:txXfrm>
        <a:off x="397165" y="4889750"/>
        <a:ext cx="10544475" cy="514531"/>
      </dsp:txXfrm>
    </dsp:sp>
    <dsp:sp modelId="{0E3D7801-F27B-4CD3-8465-786CEFF968C1}">
      <dsp:nvSpPr>
        <dsp:cNvPr id="0" name=""/>
        <dsp:cNvSpPr/>
      </dsp:nvSpPr>
      <dsp:spPr>
        <a:xfrm>
          <a:off x="75583" y="4825433"/>
          <a:ext cx="643164" cy="6431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E8125-E51B-42E6-A748-39A1170B271D}">
      <dsp:nvSpPr>
        <dsp:cNvPr id="0" name=""/>
        <dsp:cNvSpPr/>
      </dsp:nvSpPr>
      <dsp:spPr>
        <a:xfrm>
          <a:off x="0" y="672815"/>
          <a:ext cx="964907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2867B9-CFE0-4D73-B174-2863F41C8008}">
      <dsp:nvSpPr>
        <dsp:cNvPr id="0" name=""/>
        <dsp:cNvSpPr/>
      </dsp:nvSpPr>
      <dsp:spPr>
        <a:xfrm>
          <a:off x="459367" y="96953"/>
          <a:ext cx="9187339" cy="7972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Melakukan evaluasi pencapaian target dan sasaran (sesuai indikator </a:t>
          </a:r>
          <a:r>
            <a:rPr lang="id-ID" sz="1800" b="1" i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outcomes </a:t>
          </a:r>
          <a:r>
            <a:rPr lang="id-ID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dan indikator </a:t>
          </a:r>
          <a:r>
            <a:rPr lang="id-ID" sz="1800" b="1" i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impacts</a:t>
          </a:r>
          <a:r>
            <a:rPr lang="id-ID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) </a:t>
          </a:r>
          <a:r>
            <a:rPr lang="en-US" sz="1800" b="1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berdasarkan</a:t>
          </a:r>
          <a:r>
            <a:rPr lang="en-US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program </a:t>
          </a:r>
          <a:r>
            <a:rPr lang="en-US" sz="1800" b="1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kegiatan</a:t>
          </a:r>
          <a:r>
            <a:rPr lang="en-US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yang </a:t>
          </a:r>
          <a:r>
            <a:rPr lang="en-US" sz="1800" b="1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dilaksanakan</a:t>
          </a:r>
          <a:r>
            <a:rPr lang="en-US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perangkat</a:t>
          </a:r>
          <a:r>
            <a:rPr lang="en-US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daerah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498286" y="135872"/>
        <a:ext cx="9109501" cy="719423"/>
      </dsp:txXfrm>
    </dsp:sp>
    <dsp:sp modelId="{1386EEA4-0C76-4390-AFB4-9E033ABAF9AC}">
      <dsp:nvSpPr>
        <dsp:cNvPr id="0" name=""/>
        <dsp:cNvSpPr/>
      </dsp:nvSpPr>
      <dsp:spPr>
        <a:xfrm>
          <a:off x="0" y="1353215"/>
          <a:ext cx="964907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0FD69E-A71F-47FC-BB19-4865953712C0}">
      <dsp:nvSpPr>
        <dsp:cNvPr id="0" name=""/>
        <dsp:cNvSpPr/>
      </dsp:nvSpPr>
      <dsp:spPr>
        <a:xfrm>
          <a:off x="459367" y="1131815"/>
          <a:ext cx="918733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Menganalisis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Kesesuaian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Program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terhadap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Target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pencapaian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Misi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480983" y="1153431"/>
        <a:ext cx="9144107" cy="399568"/>
      </dsp:txXfrm>
    </dsp:sp>
    <dsp:sp modelId="{8CC8D74B-DAC9-4616-B2DF-E2975A3EFD69}">
      <dsp:nvSpPr>
        <dsp:cNvPr id="0" name=""/>
        <dsp:cNvSpPr/>
      </dsp:nvSpPr>
      <dsp:spPr>
        <a:xfrm>
          <a:off x="0" y="2033615"/>
          <a:ext cx="964907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AB6BCD-9C10-4EBD-A2A0-27B655EAECB7}">
      <dsp:nvSpPr>
        <dsp:cNvPr id="0" name=""/>
        <dsp:cNvSpPr/>
      </dsp:nvSpPr>
      <dsp:spPr>
        <a:xfrm>
          <a:off x="459367" y="1812215"/>
          <a:ext cx="918733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Menganalisis faktor pendukung dan penghambat sesuai dengan dinamika yang berkembang </a:t>
          </a:r>
          <a:endParaRPr lang="en-US" sz="1800" u="sng" kern="1200" dirty="0">
            <a:solidFill>
              <a:schemeClr val="tx1"/>
            </a:solidFill>
          </a:endParaRPr>
        </a:p>
      </dsp:txBody>
      <dsp:txXfrm>
        <a:off x="480983" y="1833831"/>
        <a:ext cx="9144107" cy="399568"/>
      </dsp:txXfrm>
    </dsp:sp>
    <dsp:sp modelId="{5D005EC3-347B-4BFB-A255-44BF390EDD70}">
      <dsp:nvSpPr>
        <dsp:cNvPr id="0" name=""/>
        <dsp:cNvSpPr/>
      </dsp:nvSpPr>
      <dsp:spPr>
        <a:xfrm>
          <a:off x="0" y="2714015"/>
          <a:ext cx="964907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DDCF58-5F5A-44C1-BDFD-13607666E03D}">
      <dsp:nvSpPr>
        <dsp:cNvPr id="0" name=""/>
        <dsp:cNvSpPr/>
      </dsp:nvSpPr>
      <dsp:spPr>
        <a:xfrm>
          <a:off x="459367" y="2492615"/>
          <a:ext cx="9187339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Menganalisis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lokus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kegiatan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yang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dilaksanakan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perangkat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daerah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berdasarkan</a:t>
          </a:r>
          <a:r>
            <a:rPr lang="en-US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b="1" u="sng" kern="1200" dirty="0" err="1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Geospasial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480983" y="2514231"/>
        <a:ext cx="9144107" cy="399568"/>
      </dsp:txXfrm>
    </dsp:sp>
    <dsp:sp modelId="{24ED0890-A124-4A57-AF86-F2CB7473E00F}">
      <dsp:nvSpPr>
        <dsp:cNvPr id="0" name=""/>
        <dsp:cNvSpPr/>
      </dsp:nvSpPr>
      <dsp:spPr>
        <a:xfrm>
          <a:off x="0" y="3557494"/>
          <a:ext cx="964907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1FE131-FC96-4AEC-931F-F5DC0DECB939}">
      <dsp:nvSpPr>
        <dsp:cNvPr id="0" name=""/>
        <dsp:cNvSpPr/>
      </dsp:nvSpPr>
      <dsp:spPr>
        <a:xfrm>
          <a:off x="459367" y="3173015"/>
          <a:ext cx="9187339" cy="605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298" tIns="0" rIns="25529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Merumuskan rekomendasi sebagai </a:t>
          </a:r>
          <a:r>
            <a:rPr lang="id-ID" sz="1800" b="1" i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inputs </a:t>
          </a:r>
          <a:r>
            <a:rPr lang="id-ID" sz="1800" b="1" u="sng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untuk menyempurnakan/ merasionalisasikan  target ataupun proses dalam pencapaian target RPJMD Kaltim </a:t>
          </a:r>
          <a:r>
            <a:rPr lang="id-ID" sz="18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untuk tahun-tahun selanjutnya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488944" y="3202592"/>
        <a:ext cx="9128185" cy="5467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2386B7-F8F6-424F-8FC4-810612C60E13}">
      <dsp:nvSpPr>
        <dsp:cNvPr id="0" name=""/>
        <dsp:cNvSpPr/>
      </dsp:nvSpPr>
      <dsp:spPr>
        <a:xfrm>
          <a:off x="0" y="643973"/>
          <a:ext cx="1116124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57C1BC-5305-4E73-A732-83D5C282A979}">
      <dsp:nvSpPr>
        <dsp:cNvPr id="0" name=""/>
        <dsp:cNvSpPr/>
      </dsp:nvSpPr>
      <dsp:spPr>
        <a:xfrm>
          <a:off x="531357" y="13589"/>
          <a:ext cx="10627146" cy="9108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5308" tIns="0" rIns="2953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800" kern="1200" dirty="0" err="1" smtClean="0">
              <a:solidFill>
                <a:schemeClr val="tx1"/>
              </a:solidFill>
            </a:rPr>
            <a:t>Perlunya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penguatan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manajemen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pengelolaan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pemahaman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perencanaan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berbasis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pencapaian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visi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misi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Pemerintah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Provinsi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bukan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sekedar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pengerjaan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rutinitas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untuk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mendukung</a:t>
          </a:r>
          <a:r>
            <a:rPr lang="en-ID" sz="1800" kern="1200" dirty="0" smtClean="0">
              <a:solidFill>
                <a:schemeClr val="tx1"/>
              </a:solidFill>
            </a:rPr>
            <a:t> program </a:t>
          </a:r>
          <a:r>
            <a:rPr lang="en-ID" sz="1800" kern="1200" dirty="0" err="1" smtClean="0">
              <a:solidFill>
                <a:schemeClr val="tx1"/>
              </a:solidFill>
            </a:rPr>
            <a:t>kinerja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perangkat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daerah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75820" y="58052"/>
        <a:ext cx="10538220" cy="821898"/>
      </dsp:txXfrm>
    </dsp:sp>
    <dsp:sp modelId="{BFC1D2C1-4BE4-4419-BC43-579A65CF4534}">
      <dsp:nvSpPr>
        <dsp:cNvPr id="0" name=""/>
        <dsp:cNvSpPr/>
      </dsp:nvSpPr>
      <dsp:spPr>
        <a:xfrm>
          <a:off x="0" y="1730434"/>
          <a:ext cx="1116124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B1CBD5-D9B9-4141-8A00-8FACC721DB4C}">
      <dsp:nvSpPr>
        <dsp:cNvPr id="0" name=""/>
        <dsp:cNvSpPr/>
      </dsp:nvSpPr>
      <dsp:spPr>
        <a:xfrm>
          <a:off x="531357" y="1225373"/>
          <a:ext cx="10627146" cy="7855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5308" tIns="0" rIns="2953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800" kern="1200" dirty="0" err="1" smtClean="0">
              <a:solidFill>
                <a:schemeClr val="tx1"/>
              </a:solidFill>
            </a:rPr>
            <a:t>Melakukan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sinkronisasi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terhadap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indikator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kinerja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antar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perangkat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daerah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terutama</a:t>
          </a:r>
          <a:r>
            <a:rPr lang="en-ID" sz="1800" kern="1200" dirty="0" smtClean="0">
              <a:solidFill>
                <a:schemeClr val="tx1"/>
              </a:solidFill>
            </a:rPr>
            <a:t> yang </a:t>
          </a:r>
          <a:r>
            <a:rPr lang="en-ID" sz="1800" kern="1200" dirty="0" err="1" smtClean="0">
              <a:solidFill>
                <a:schemeClr val="tx1"/>
              </a:solidFill>
            </a:rPr>
            <a:t>berbasis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kawasan</a:t>
          </a:r>
          <a:r>
            <a:rPr lang="en-ID" sz="1800" kern="1200" dirty="0" smtClean="0">
              <a:solidFill>
                <a:schemeClr val="tx1"/>
              </a:solidFill>
            </a:rPr>
            <a:t> agar </a:t>
          </a:r>
          <a:r>
            <a:rPr lang="en-ID" sz="1800" kern="1200" dirty="0" err="1" smtClean="0">
              <a:solidFill>
                <a:schemeClr val="tx1"/>
              </a:solidFill>
            </a:rPr>
            <a:t>terjadi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konektivitas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perencanaan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pembangunan</a:t>
          </a:r>
          <a:r>
            <a:rPr lang="en-ID" sz="1800" kern="1200" dirty="0" smtClean="0">
              <a:solidFill>
                <a:schemeClr val="tx1"/>
              </a:solidFill>
            </a:rPr>
            <a:t> di </a:t>
          </a:r>
          <a:r>
            <a:rPr lang="en-ID" sz="1800" kern="1200" dirty="0" err="1" smtClean="0">
              <a:solidFill>
                <a:schemeClr val="tx1"/>
              </a:solidFill>
            </a:rPr>
            <a:t>kawasan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69702" y="1263718"/>
        <a:ext cx="10550456" cy="708811"/>
      </dsp:txXfrm>
    </dsp:sp>
    <dsp:sp modelId="{6D153B8A-575C-440A-8C4B-075AE01ED164}">
      <dsp:nvSpPr>
        <dsp:cNvPr id="0" name=""/>
        <dsp:cNvSpPr/>
      </dsp:nvSpPr>
      <dsp:spPr>
        <a:xfrm>
          <a:off x="0" y="2705078"/>
          <a:ext cx="1116124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DDFA09-C128-4DA2-8399-93994B297CE0}">
      <dsp:nvSpPr>
        <dsp:cNvPr id="0" name=""/>
        <dsp:cNvSpPr/>
      </dsp:nvSpPr>
      <dsp:spPr>
        <a:xfrm>
          <a:off x="531357" y="2311834"/>
          <a:ext cx="10627146" cy="673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5308" tIns="0" rIns="2953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800" kern="1200" dirty="0" err="1" smtClean="0">
              <a:solidFill>
                <a:schemeClr val="tx1"/>
              </a:solidFill>
            </a:rPr>
            <a:t>Adanya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harmonisasi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perangkat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daerah</a:t>
          </a:r>
          <a:r>
            <a:rPr lang="en-ID" sz="1800" kern="1200" dirty="0" smtClean="0">
              <a:solidFill>
                <a:schemeClr val="tx1"/>
              </a:solidFill>
            </a:rPr>
            <a:t> di </a:t>
          </a:r>
          <a:r>
            <a:rPr lang="en-ID" sz="1800" kern="1200" dirty="0" err="1" smtClean="0">
              <a:solidFill>
                <a:schemeClr val="tx1"/>
              </a:solidFill>
            </a:rPr>
            <a:t>tingkat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provinsi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dalam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mendukung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upaya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pemerataan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pembangunan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sebagai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dasar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pemenuhan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infrastruktur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wilayah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64244" y="2344721"/>
        <a:ext cx="10561372" cy="607910"/>
      </dsp:txXfrm>
    </dsp:sp>
    <dsp:sp modelId="{D3C88A21-39A4-4A6E-AE68-234555D5112A}">
      <dsp:nvSpPr>
        <dsp:cNvPr id="0" name=""/>
        <dsp:cNvSpPr/>
      </dsp:nvSpPr>
      <dsp:spPr>
        <a:xfrm>
          <a:off x="0" y="3661202"/>
          <a:ext cx="1116124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7A8B7-016B-49FF-A45D-2C0A629C4D6D}">
      <dsp:nvSpPr>
        <dsp:cNvPr id="0" name=""/>
        <dsp:cNvSpPr/>
      </dsp:nvSpPr>
      <dsp:spPr>
        <a:xfrm>
          <a:off x="531357" y="3286478"/>
          <a:ext cx="10627146" cy="6551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5308" tIns="0" rIns="2953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800" kern="1200" dirty="0" err="1" smtClean="0">
              <a:solidFill>
                <a:schemeClr val="tx1"/>
              </a:solidFill>
            </a:rPr>
            <a:t>Penyelarasan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penguatan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pemerintah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provinsi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dengan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Pemerintah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Pusat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dan</a:t>
          </a:r>
          <a:r>
            <a:rPr lang="en-ID" sz="1800" kern="1200" dirty="0" smtClean="0">
              <a:solidFill>
                <a:schemeClr val="tx1"/>
              </a:solidFill>
            </a:rPr>
            <a:t> BUMN </a:t>
          </a:r>
          <a:r>
            <a:rPr lang="en-ID" sz="1800" kern="1200" dirty="0" err="1" smtClean="0">
              <a:solidFill>
                <a:schemeClr val="tx1"/>
              </a:solidFill>
            </a:rPr>
            <a:t>dalam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mengelola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memanfaatkan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energi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terbarukan</a:t>
          </a:r>
          <a:r>
            <a:rPr lang="en-ID" sz="1800" kern="1200" dirty="0" smtClean="0">
              <a:solidFill>
                <a:schemeClr val="tx1"/>
              </a:solidFill>
            </a:rPr>
            <a:t>  di </a:t>
          </a:r>
          <a:r>
            <a:rPr lang="en-ID" sz="1800" kern="1200" dirty="0" err="1" smtClean="0">
              <a:solidFill>
                <a:schemeClr val="tx1"/>
              </a:solidFill>
            </a:rPr>
            <a:t>Kaltim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63339" y="3318460"/>
        <a:ext cx="10563182" cy="591199"/>
      </dsp:txXfrm>
    </dsp:sp>
    <dsp:sp modelId="{17F8D6F4-FD35-430A-A81F-86819D0EDAD0}">
      <dsp:nvSpPr>
        <dsp:cNvPr id="0" name=""/>
        <dsp:cNvSpPr/>
      </dsp:nvSpPr>
      <dsp:spPr>
        <a:xfrm>
          <a:off x="0" y="4523042"/>
          <a:ext cx="1116124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71F08-3E09-4963-A9E0-E9C62F77F9FF}">
      <dsp:nvSpPr>
        <dsp:cNvPr id="0" name=""/>
        <dsp:cNvSpPr/>
      </dsp:nvSpPr>
      <dsp:spPr>
        <a:xfrm>
          <a:off x="531357" y="4242602"/>
          <a:ext cx="1062714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5308" tIns="0" rIns="2953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800" kern="1200" dirty="0" err="1" smtClean="0">
              <a:solidFill>
                <a:schemeClr val="tx1"/>
              </a:solidFill>
            </a:rPr>
            <a:t>Evaluasi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dilakukan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dalam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penyusunan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perencanaan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anggaran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kebijakan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sesuai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sasaran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58737" y="4269982"/>
        <a:ext cx="10572386" cy="506120"/>
      </dsp:txXfrm>
    </dsp:sp>
    <dsp:sp modelId="{E791DC7D-7A70-418C-876E-51FF1F8E9323}">
      <dsp:nvSpPr>
        <dsp:cNvPr id="0" name=""/>
        <dsp:cNvSpPr/>
      </dsp:nvSpPr>
      <dsp:spPr>
        <a:xfrm>
          <a:off x="0" y="5384882"/>
          <a:ext cx="1116124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EC841E-D5D4-4A4F-9C68-A457225DEA91}">
      <dsp:nvSpPr>
        <dsp:cNvPr id="0" name=""/>
        <dsp:cNvSpPr/>
      </dsp:nvSpPr>
      <dsp:spPr>
        <a:xfrm>
          <a:off x="531357" y="5104442"/>
          <a:ext cx="1062714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5308" tIns="0" rIns="2953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800" kern="1200" dirty="0" smtClean="0">
              <a:solidFill>
                <a:schemeClr val="tx1"/>
              </a:solidFill>
            </a:rPr>
            <a:t>Program </a:t>
          </a:r>
          <a:r>
            <a:rPr lang="en-ID" sz="1800" kern="1200" dirty="0" err="1" smtClean="0">
              <a:solidFill>
                <a:schemeClr val="tx1"/>
              </a:solidFill>
            </a:rPr>
            <a:t>perencanaan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kawasan</a:t>
          </a:r>
          <a:r>
            <a:rPr lang="en-ID" sz="1800" kern="1200" dirty="0" smtClean="0">
              <a:solidFill>
                <a:schemeClr val="tx1"/>
              </a:solidFill>
            </a:rPr>
            <a:t> yang </a:t>
          </a:r>
          <a:r>
            <a:rPr lang="en-ID" sz="1800" kern="1200" dirty="0" err="1" smtClean="0">
              <a:solidFill>
                <a:schemeClr val="tx1"/>
              </a:solidFill>
            </a:rPr>
            <a:t>dikelola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oleh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perangkat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daerah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harus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berbasis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pengembangan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wilayah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dalam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upaya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peningkatan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aksesibilitas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antar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wilayah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r>
            <a:rPr lang="en-ID" sz="1800" kern="1200" dirty="0" err="1" smtClean="0">
              <a:solidFill>
                <a:schemeClr val="tx1"/>
              </a:solidFill>
            </a:rPr>
            <a:t>kawasan</a:t>
          </a:r>
          <a:r>
            <a:rPr lang="en-ID" sz="1800" kern="1200" dirty="0" smtClean="0">
              <a:solidFill>
                <a:schemeClr val="tx1"/>
              </a:solidFill>
            </a:rPr>
            <a:t> 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58737" y="5131822"/>
        <a:ext cx="10572386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0.05696</cdr:x>
      <cdr:y>0.84031</cdr:y>
    </cdr:from>
    <cdr:to>
      <cdr:x>0.45904</cdr:x>
      <cdr:y>0.99032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3816" y="3274866"/>
          <a:ext cx="3627232" cy="584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 dirty="0" err="1">
              <a:solidFill>
                <a:srgbClr val="C00000"/>
              </a:solidFill>
            </a:rPr>
            <a:t>Kuadran</a:t>
          </a:r>
          <a:r>
            <a:rPr lang="en-US" sz="1400" b="1" baseline="0" dirty="0">
              <a:solidFill>
                <a:srgbClr val="C00000"/>
              </a:solidFill>
            </a:rPr>
            <a:t> IV: </a:t>
          </a:r>
          <a:r>
            <a:rPr lang="en-US" sz="1400" b="1" baseline="0" dirty="0" err="1">
              <a:solidFill>
                <a:srgbClr val="C00000"/>
              </a:solidFill>
            </a:rPr>
            <a:t>Realisasi</a:t>
          </a:r>
          <a:r>
            <a:rPr lang="en-US" sz="1400" b="1" baseline="0" dirty="0">
              <a:solidFill>
                <a:srgbClr val="C00000"/>
              </a:solidFill>
            </a:rPr>
            <a:t> </a:t>
          </a:r>
          <a:r>
            <a:rPr lang="en-US" sz="1400" b="1" baseline="0" dirty="0" err="1">
              <a:solidFill>
                <a:srgbClr val="C00000"/>
              </a:solidFill>
            </a:rPr>
            <a:t>Keuangan</a:t>
          </a:r>
          <a:r>
            <a:rPr lang="en-US" sz="1400" b="1" baseline="0" dirty="0">
              <a:solidFill>
                <a:srgbClr val="C00000"/>
              </a:solidFill>
            </a:rPr>
            <a:t> di </a:t>
          </a:r>
          <a:r>
            <a:rPr lang="en-US" sz="1400" b="1" baseline="0" dirty="0" err="1">
              <a:solidFill>
                <a:srgbClr val="C00000"/>
              </a:solidFill>
            </a:rPr>
            <a:t>bawah</a:t>
          </a:r>
          <a:r>
            <a:rPr lang="en-US" sz="1400" b="1" baseline="0" dirty="0">
              <a:solidFill>
                <a:srgbClr val="C00000"/>
              </a:solidFill>
            </a:rPr>
            <a:t> rata-rata, </a:t>
          </a:r>
          <a:r>
            <a:rPr lang="en-US" sz="1400" b="1" baseline="0" dirty="0" err="1">
              <a:solidFill>
                <a:srgbClr val="C00000"/>
              </a:solidFill>
            </a:rPr>
            <a:t>realisasi</a:t>
          </a:r>
          <a:r>
            <a:rPr lang="en-US" sz="1400" b="1" baseline="0" dirty="0">
              <a:solidFill>
                <a:srgbClr val="C00000"/>
              </a:solidFill>
            </a:rPr>
            <a:t> </a:t>
          </a:r>
          <a:r>
            <a:rPr lang="en-US" sz="1400" b="1" baseline="0" dirty="0" err="1">
              <a:solidFill>
                <a:srgbClr val="C00000"/>
              </a:solidFill>
            </a:rPr>
            <a:t>Fisik</a:t>
          </a:r>
          <a:r>
            <a:rPr lang="en-US" sz="1400" b="1" baseline="0" dirty="0">
              <a:solidFill>
                <a:srgbClr val="C00000"/>
              </a:solidFill>
            </a:rPr>
            <a:t> di </a:t>
          </a:r>
          <a:r>
            <a:rPr lang="en-US" sz="1400" b="1" baseline="0" dirty="0" err="1">
              <a:solidFill>
                <a:srgbClr val="C00000"/>
              </a:solidFill>
            </a:rPr>
            <a:t>bawah</a:t>
          </a:r>
          <a:r>
            <a:rPr lang="en-US" sz="1400" b="1" baseline="0" dirty="0">
              <a:solidFill>
                <a:srgbClr val="C00000"/>
              </a:solidFill>
            </a:rPr>
            <a:t> rata-rata</a:t>
          </a:r>
          <a:endParaRPr lang="en-US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0.05815</cdr:x>
      <cdr:y>0.03485</cdr:y>
    </cdr:from>
    <cdr:to>
      <cdr:x>0.46024</cdr:x>
      <cdr:y>0.13901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66550" y="94648"/>
          <a:ext cx="1842949" cy="2829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chemeClr val="accent4">
                  <a:lumMod val="50000"/>
                </a:schemeClr>
              </a:solidFill>
            </a:rPr>
            <a:t>Kuadran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I: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Keuangan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bawah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rata-rata,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Fisik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atas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/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sama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</a:rPr>
            <a:t>dengan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</a:rPr>
            <a:t> rata-rata</a:t>
          </a:r>
          <a:endParaRPr lang="en-US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0.55983</cdr:x>
      <cdr:y>0.84976</cdr:y>
    </cdr:from>
    <cdr:to>
      <cdr:x>1</cdr:x>
      <cdr:y>0.95393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050320" y="3311671"/>
          <a:ext cx="3970850" cy="4059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7030A0"/>
              </a:solidFill>
            </a:rPr>
            <a:t>Kuadran</a:t>
          </a:r>
          <a:r>
            <a:rPr lang="en-US" sz="1400" b="1" baseline="0" dirty="0">
              <a:solidFill>
                <a:srgbClr val="7030A0"/>
              </a:solidFill>
            </a:rPr>
            <a:t> III: </a:t>
          </a:r>
          <a:r>
            <a:rPr lang="en-US" sz="1400" b="1" baseline="0" dirty="0" err="1">
              <a:solidFill>
                <a:srgbClr val="7030A0"/>
              </a:solidFill>
            </a:rPr>
            <a:t>Realisasi</a:t>
          </a:r>
          <a:r>
            <a:rPr lang="en-US" sz="1400" b="1" baseline="0" dirty="0">
              <a:solidFill>
                <a:srgbClr val="7030A0"/>
              </a:solidFill>
            </a:rPr>
            <a:t> </a:t>
          </a:r>
          <a:r>
            <a:rPr lang="en-US" sz="1400" b="1" baseline="0" dirty="0" err="1">
              <a:solidFill>
                <a:srgbClr val="7030A0"/>
              </a:solidFill>
            </a:rPr>
            <a:t>Keuangan</a:t>
          </a:r>
          <a:r>
            <a:rPr lang="en-US" sz="1400" b="1" baseline="0" dirty="0">
              <a:solidFill>
                <a:srgbClr val="7030A0"/>
              </a:solidFill>
            </a:rPr>
            <a:t> di </a:t>
          </a:r>
          <a:r>
            <a:rPr lang="en-US" sz="1400" b="1" baseline="0" dirty="0" err="1">
              <a:solidFill>
                <a:srgbClr val="7030A0"/>
              </a:solidFill>
            </a:rPr>
            <a:t>atas</a:t>
          </a:r>
          <a:r>
            <a:rPr lang="en-US" sz="1400" b="1" baseline="0" dirty="0">
              <a:solidFill>
                <a:srgbClr val="7030A0"/>
              </a:solidFill>
            </a:rPr>
            <a:t>/</a:t>
          </a:r>
          <a:r>
            <a:rPr lang="en-US" sz="1400" b="1" baseline="0" dirty="0" err="1">
              <a:solidFill>
                <a:srgbClr val="7030A0"/>
              </a:solidFill>
            </a:rPr>
            <a:t>sama</a:t>
          </a:r>
          <a:r>
            <a:rPr lang="en-US" sz="1400" b="1" baseline="0" dirty="0">
              <a:solidFill>
                <a:srgbClr val="7030A0"/>
              </a:solidFill>
            </a:rPr>
            <a:t> </a:t>
          </a:r>
          <a:r>
            <a:rPr lang="en-US" sz="1400" b="1" baseline="0" dirty="0" err="1">
              <a:solidFill>
                <a:srgbClr val="7030A0"/>
              </a:solidFill>
            </a:rPr>
            <a:t>dengan</a:t>
          </a:r>
          <a:r>
            <a:rPr lang="en-US" sz="1400" b="1" baseline="0" dirty="0">
              <a:solidFill>
                <a:srgbClr val="7030A0"/>
              </a:solidFill>
            </a:rPr>
            <a:t> rata-rata, </a:t>
          </a:r>
          <a:r>
            <a:rPr lang="en-US" sz="1400" b="1" baseline="0" dirty="0" err="1">
              <a:solidFill>
                <a:srgbClr val="7030A0"/>
              </a:solidFill>
            </a:rPr>
            <a:t>realisasi</a:t>
          </a:r>
          <a:r>
            <a:rPr lang="en-US" sz="1400" b="1" baseline="0" dirty="0">
              <a:solidFill>
                <a:srgbClr val="7030A0"/>
              </a:solidFill>
            </a:rPr>
            <a:t> </a:t>
          </a:r>
          <a:r>
            <a:rPr lang="en-US" sz="1400" b="1" baseline="0" dirty="0" err="1">
              <a:solidFill>
                <a:srgbClr val="7030A0"/>
              </a:solidFill>
            </a:rPr>
            <a:t>Fisik</a:t>
          </a:r>
          <a:r>
            <a:rPr lang="en-US" sz="1400" b="1" baseline="0" dirty="0">
              <a:solidFill>
                <a:srgbClr val="7030A0"/>
              </a:solidFill>
            </a:rPr>
            <a:t> di </a:t>
          </a:r>
          <a:r>
            <a:rPr lang="en-US" sz="1400" b="1" baseline="0" dirty="0" err="1">
              <a:solidFill>
                <a:srgbClr val="7030A0"/>
              </a:solidFill>
            </a:rPr>
            <a:t>bawah</a:t>
          </a:r>
          <a:r>
            <a:rPr lang="en-US" sz="1400" b="1" baseline="0" dirty="0">
              <a:solidFill>
                <a:srgbClr val="7030A0"/>
              </a:solidFill>
            </a:rPr>
            <a:t> rata-rata</a:t>
          </a:r>
          <a:endParaRPr lang="en-US" sz="1400" b="1" dirty="0"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0.49728</cdr:x>
      <cdr:y>0.03524</cdr:y>
    </cdr:from>
    <cdr:to>
      <cdr:x>0.96675</cdr:x>
      <cdr:y>0.13941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279290" y="95729"/>
          <a:ext cx="2151811" cy="2829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00B050"/>
              </a:solidFill>
            </a:rPr>
            <a:t>Kuadran</a:t>
          </a:r>
          <a:r>
            <a:rPr lang="en-US" sz="1400" b="1" baseline="0" dirty="0">
              <a:solidFill>
                <a:srgbClr val="00B050"/>
              </a:solidFill>
            </a:rPr>
            <a:t> II: </a:t>
          </a:r>
          <a:r>
            <a:rPr lang="en-US" sz="1400" b="1" baseline="0" dirty="0" err="1">
              <a:solidFill>
                <a:srgbClr val="00B050"/>
              </a:solidFill>
            </a:rPr>
            <a:t>Realisasi</a:t>
          </a:r>
          <a:r>
            <a:rPr lang="en-US" sz="1400" b="1" baseline="0" dirty="0">
              <a:solidFill>
                <a:srgbClr val="00B050"/>
              </a:solidFill>
            </a:rPr>
            <a:t> </a:t>
          </a:r>
          <a:r>
            <a:rPr lang="en-US" sz="1400" b="1" baseline="0" dirty="0" err="1">
              <a:solidFill>
                <a:srgbClr val="00B050"/>
              </a:solidFill>
            </a:rPr>
            <a:t>Keuangan</a:t>
          </a:r>
          <a:r>
            <a:rPr lang="en-US" sz="1400" b="1" baseline="0" dirty="0">
              <a:solidFill>
                <a:srgbClr val="00B050"/>
              </a:solidFill>
            </a:rPr>
            <a:t> di </a:t>
          </a:r>
          <a:r>
            <a:rPr lang="en-US" sz="1400" b="1" baseline="0" dirty="0" err="1">
              <a:solidFill>
                <a:srgbClr val="00B050"/>
              </a:solidFill>
            </a:rPr>
            <a:t>atas</a:t>
          </a:r>
          <a:r>
            <a:rPr lang="en-US" sz="1400" b="1" baseline="0" dirty="0">
              <a:solidFill>
                <a:srgbClr val="00B050"/>
              </a:solidFill>
            </a:rPr>
            <a:t>/</a:t>
          </a:r>
          <a:r>
            <a:rPr lang="en-US" sz="1400" b="1" baseline="0" dirty="0" err="1">
              <a:solidFill>
                <a:srgbClr val="00B050"/>
              </a:solidFill>
            </a:rPr>
            <a:t>sama</a:t>
          </a:r>
          <a:r>
            <a:rPr lang="en-US" sz="1400" b="1" baseline="0" dirty="0">
              <a:solidFill>
                <a:srgbClr val="00B050"/>
              </a:solidFill>
            </a:rPr>
            <a:t> </a:t>
          </a:r>
          <a:r>
            <a:rPr lang="en-US" sz="1400" b="1" baseline="0" dirty="0" err="1">
              <a:solidFill>
                <a:srgbClr val="00B050"/>
              </a:solidFill>
            </a:rPr>
            <a:t>dengan</a:t>
          </a:r>
          <a:r>
            <a:rPr lang="en-US" sz="1400" b="1" baseline="0" dirty="0">
              <a:solidFill>
                <a:srgbClr val="00B050"/>
              </a:solidFill>
            </a:rPr>
            <a:t> rata-rata, </a:t>
          </a:r>
          <a:r>
            <a:rPr lang="en-US" sz="1400" b="1" baseline="0" dirty="0" err="1">
              <a:solidFill>
                <a:srgbClr val="00B050"/>
              </a:solidFill>
            </a:rPr>
            <a:t>realisasi</a:t>
          </a:r>
          <a:r>
            <a:rPr lang="en-US" sz="1400" b="1" baseline="0" dirty="0">
              <a:solidFill>
                <a:srgbClr val="00B050"/>
              </a:solidFill>
            </a:rPr>
            <a:t> </a:t>
          </a:r>
          <a:r>
            <a:rPr lang="en-US" sz="1400" b="1" baseline="0" dirty="0" err="1">
              <a:solidFill>
                <a:srgbClr val="00B050"/>
              </a:solidFill>
            </a:rPr>
            <a:t>Fisik</a:t>
          </a:r>
          <a:r>
            <a:rPr lang="en-US" sz="1400" b="1" baseline="0" dirty="0">
              <a:solidFill>
                <a:srgbClr val="00B050"/>
              </a:solidFill>
            </a:rPr>
            <a:t> di </a:t>
          </a:r>
          <a:r>
            <a:rPr lang="en-US" sz="1400" b="1" baseline="0" dirty="0" err="1">
              <a:solidFill>
                <a:srgbClr val="00B050"/>
              </a:solidFill>
            </a:rPr>
            <a:t>atas</a:t>
          </a:r>
          <a:r>
            <a:rPr lang="en-US" sz="1400" b="1" baseline="0" dirty="0">
              <a:solidFill>
                <a:srgbClr val="00B050"/>
              </a:solidFill>
            </a:rPr>
            <a:t>/</a:t>
          </a:r>
          <a:r>
            <a:rPr lang="en-US" sz="1400" b="1" baseline="0" dirty="0" err="1">
              <a:solidFill>
                <a:srgbClr val="00B050"/>
              </a:solidFill>
            </a:rPr>
            <a:t>sama</a:t>
          </a:r>
          <a:r>
            <a:rPr lang="en-US" sz="1400" b="1" baseline="0" dirty="0">
              <a:solidFill>
                <a:srgbClr val="00B050"/>
              </a:solidFill>
            </a:rPr>
            <a:t> </a:t>
          </a:r>
          <a:r>
            <a:rPr lang="en-US" sz="1400" b="1" baseline="0" dirty="0" err="1">
              <a:solidFill>
                <a:srgbClr val="00B050"/>
              </a:solidFill>
            </a:rPr>
            <a:t>dengan</a:t>
          </a:r>
          <a:r>
            <a:rPr lang="en-US" sz="1400" b="1" baseline="0" dirty="0">
              <a:solidFill>
                <a:srgbClr val="00B050"/>
              </a:solidFill>
            </a:rPr>
            <a:t> rata-rata</a:t>
          </a:r>
          <a:endParaRPr lang="en-US" sz="1400" b="1" dirty="0">
            <a:solidFill>
              <a:srgbClr val="00B05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0.0625</cdr:x>
      <cdr:y>0.03472</cdr:y>
    </cdr:from>
    <cdr:to>
      <cdr:x>0.45833</cdr:x>
      <cdr:y>0.22885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94157" y="133806"/>
          <a:ext cx="3762959" cy="7481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1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I: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0.50903</cdr:x>
      <cdr:y>0.02894</cdr:y>
    </cdr:from>
    <cdr:to>
      <cdr:x>0.98542</cdr:x>
      <cdr:y>0.1728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839096" y="111531"/>
          <a:ext cx="4528803" cy="55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II: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00B05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0.06111</cdr:x>
      <cdr:y>0.78588</cdr:y>
    </cdr:from>
    <cdr:to>
      <cdr:x>0.45694</cdr:x>
      <cdr:y>0.92018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80942" y="3028670"/>
          <a:ext cx="3762960" cy="5175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IV: </a:t>
          </a:r>
          <a:r>
            <a:rPr lang="en-US" sz="1400" b="1" baseline="0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C0000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0.55463</cdr:x>
      <cdr:y>0.77894</cdr:y>
    </cdr:from>
    <cdr:to>
      <cdr:x>0.98333</cdr:x>
      <cdr:y>0.92018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272577" y="3001924"/>
          <a:ext cx="4075453" cy="5443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III: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7030A0"/>
            </a:solidFill>
            <a:effectLst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0.50486</cdr:x>
      <cdr:y>0.03588</cdr:y>
    </cdr:from>
    <cdr:to>
      <cdr:x>0.97917</cdr:x>
      <cdr:y>0.15046</cdr:y>
    </cdr:to>
    <cdr:sp macro="" textlink="">
      <cdr:nvSpPr>
        <cdr:cNvPr id="2" name="TextBox 5"/>
        <cdr:cNvSpPr txBox="1"/>
      </cdr:nvSpPr>
      <cdr:spPr>
        <a:xfrm xmlns:a="http://schemas.openxmlformats.org/drawingml/2006/main">
          <a:off x="2308224" y="98425"/>
          <a:ext cx="2168525" cy="3143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II: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00B05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0.06944</cdr:x>
      <cdr:y>0.77894</cdr:y>
    </cdr:from>
    <cdr:to>
      <cdr:x>0.475</cdr:x>
      <cdr:y>0.89352</cdr:y>
    </cdr:to>
    <cdr:sp macro="" textlink="">
      <cdr:nvSpPr>
        <cdr:cNvPr id="3" name="TextBox 5"/>
        <cdr:cNvSpPr txBox="1"/>
      </cdr:nvSpPr>
      <cdr:spPr>
        <a:xfrm xmlns:a="http://schemas.openxmlformats.org/drawingml/2006/main">
          <a:off x="317500" y="2136775"/>
          <a:ext cx="1854200" cy="3143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>
              <a:solidFill>
                <a:srgbClr val="C00000"/>
              </a:solidFill>
              <a:effectLst/>
              <a:latin typeface="+mn-lt"/>
              <a:ea typeface="+mn-ea"/>
              <a:cs typeface="+mn-cs"/>
            </a:rPr>
            <a:t> IV: Realisasi Keuangan di bawah rata-rata, realisasi Fisik di bawah rata-rata</a:t>
          </a:r>
          <a:endParaRPr lang="en-US" sz="1400">
            <a:solidFill>
              <a:srgbClr val="C0000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0.50069</cdr:x>
      <cdr:y>0.77546</cdr:y>
    </cdr:from>
    <cdr:to>
      <cdr:x>0.97708</cdr:x>
      <cdr:y>0.89005</cdr:y>
    </cdr:to>
    <cdr:sp macro="" textlink="">
      <cdr:nvSpPr>
        <cdr:cNvPr id="4" name="TextBox 5"/>
        <cdr:cNvSpPr txBox="1"/>
      </cdr:nvSpPr>
      <cdr:spPr>
        <a:xfrm xmlns:a="http://schemas.openxmlformats.org/drawingml/2006/main">
          <a:off x="2289175" y="2127250"/>
          <a:ext cx="2178050" cy="3143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III: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7030A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0.05903</cdr:x>
      <cdr:y>0.04977</cdr:y>
    </cdr:from>
    <cdr:to>
      <cdr:x>0.49583</cdr:x>
      <cdr:y>0.16435</cdr:y>
    </cdr:to>
    <cdr:sp macro="" textlink="">
      <cdr:nvSpPr>
        <cdr:cNvPr id="5" name="TextBox 5"/>
        <cdr:cNvSpPr txBox="1"/>
      </cdr:nvSpPr>
      <cdr:spPr>
        <a:xfrm xmlns:a="http://schemas.openxmlformats.org/drawingml/2006/main">
          <a:off x="269875" y="136525"/>
          <a:ext cx="1997075" cy="3143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eaLnBrk="1" fontAlgn="auto" latinLnBrk="0" hangingPunct="1"/>
          <a:r>
            <a:rPr lang="en-US" sz="1400" b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I: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chemeClr val="accent4">
                <a:lumMod val="50000"/>
              </a:schemeClr>
            </a:solidFill>
            <a:effectLst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0.05625</cdr:x>
      <cdr:y>0.04167</cdr:y>
    </cdr:from>
    <cdr:to>
      <cdr:x>0.45625</cdr:x>
      <cdr:y>0.26035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1670" y="162958"/>
          <a:ext cx="3780765" cy="8551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1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I: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b="1" dirty="0">
            <a:solidFill>
              <a:schemeClr val="accent4">
                <a:lumMod val="50000"/>
              </a:schemeClr>
            </a:solidFill>
            <a:effectLst/>
          </a:endParaRPr>
        </a:p>
        <a:p xmlns:a="http://schemas.openxmlformats.org/drawingml/2006/main">
          <a:endParaRPr lang="en-US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0.50486</cdr:x>
      <cdr:y>0.04282</cdr:y>
    </cdr:from>
    <cdr:to>
      <cdr:x>0.97708</cdr:x>
      <cdr:y>0.15741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308223" y="117475"/>
          <a:ext cx="2159001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II: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00B05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0.05694</cdr:x>
      <cdr:y>0.77894</cdr:y>
    </cdr:from>
    <cdr:to>
      <cdr:x>0.45694</cdr:x>
      <cdr:y>0.89352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60350" y="2136775"/>
          <a:ext cx="1828800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IV: </a:t>
          </a:r>
          <a:r>
            <a:rPr lang="en-US" sz="1400" b="1" baseline="0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FF000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0.50486</cdr:x>
      <cdr:y>0.78241</cdr:y>
    </cdr:from>
    <cdr:to>
      <cdr:x>0.98125</cdr:x>
      <cdr:y>0.89699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308225" y="2146300"/>
          <a:ext cx="2178050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III: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7030A0"/>
            </a:solidFill>
            <a:effectLst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0.06111</cdr:x>
      <cdr:y>0.04282</cdr:y>
    </cdr:from>
    <cdr:to>
      <cdr:x>0.44653</cdr:x>
      <cdr:y>0.15046</cdr:y>
    </cdr:to>
    <cdr:sp macro="" textlink="">
      <cdr:nvSpPr>
        <cdr:cNvPr id="2" name="TextBox 5"/>
        <cdr:cNvSpPr txBox="1"/>
      </cdr:nvSpPr>
      <cdr:spPr>
        <a:xfrm xmlns:a="http://schemas.openxmlformats.org/drawingml/2006/main">
          <a:off x="279400" y="117475"/>
          <a:ext cx="1762125" cy="295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400" b="1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I: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b="1" dirty="0">
            <a:solidFill>
              <a:schemeClr val="accent4">
                <a:lumMod val="50000"/>
              </a:schemeClr>
            </a:solidFill>
            <a:effectLst/>
          </a:endParaRPr>
        </a:p>
        <a:p xmlns:a="http://schemas.openxmlformats.org/drawingml/2006/main">
          <a:endParaRPr lang="en-US" sz="14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0.48194</cdr:x>
      <cdr:y>0.04282</cdr:y>
    </cdr:from>
    <cdr:to>
      <cdr:x>0.96667</cdr:x>
      <cdr:y>0.15046</cdr:y>
    </cdr:to>
    <cdr:sp macro="" textlink="">
      <cdr:nvSpPr>
        <cdr:cNvPr id="3" name="TextBox 5"/>
        <cdr:cNvSpPr txBox="1"/>
      </cdr:nvSpPr>
      <cdr:spPr>
        <a:xfrm xmlns:a="http://schemas.openxmlformats.org/drawingml/2006/main">
          <a:off x="2203450" y="117475"/>
          <a:ext cx="2216150" cy="295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II: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00B05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00B05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0.06111</cdr:x>
      <cdr:y>0.78588</cdr:y>
    </cdr:from>
    <cdr:to>
      <cdr:x>0.46042</cdr:x>
      <cdr:y>0.89352</cdr:y>
    </cdr:to>
    <cdr:sp macro="" textlink="">
      <cdr:nvSpPr>
        <cdr:cNvPr id="4" name="TextBox 5"/>
        <cdr:cNvSpPr txBox="1"/>
      </cdr:nvSpPr>
      <cdr:spPr>
        <a:xfrm xmlns:a="http://schemas.openxmlformats.org/drawingml/2006/main">
          <a:off x="279400" y="2155825"/>
          <a:ext cx="1825625" cy="295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 IV: Realisasi Keuangan di bawah rata-rata, realisasi Fisik di bawah rata-rata</a:t>
          </a:r>
          <a:endParaRPr lang="en-US" sz="1400">
            <a:solidFill>
              <a:srgbClr val="FF0000"/>
            </a:solidFill>
            <a:effectLst/>
          </a:endParaRPr>
        </a:p>
      </cdr:txBody>
    </cdr:sp>
  </cdr:relSizeAnchor>
  <cdr:relSizeAnchor xmlns:cdr="http://schemas.openxmlformats.org/drawingml/2006/chartDrawing">
    <cdr:from>
      <cdr:x>0.48194</cdr:x>
      <cdr:y>0.77894</cdr:y>
    </cdr:from>
    <cdr:to>
      <cdr:x>0.96458</cdr:x>
      <cdr:y>0.88657</cdr:y>
    </cdr:to>
    <cdr:sp macro="" textlink="">
      <cdr:nvSpPr>
        <cdr:cNvPr id="5" name="TextBox 5"/>
        <cdr:cNvSpPr txBox="1"/>
      </cdr:nvSpPr>
      <cdr:spPr>
        <a:xfrm xmlns:a="http://schemas.openxmlformats.org/drawingml/2006/main">
          <a:off x="2203450" y="2136775"/>
          <a:ext cx="2206625" cy="295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Kuadran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III: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Keuangan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atas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/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sama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rata-rata,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realisasi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Fisik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di </a:t>
          </a:r>
          <a:r>
            <a:rPr lang="en-US" sz="1400" b="1" baseline="0" dirty="0" err="1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bawah</a:t>
          </a:r>
          <a:r>
            <a:rPr lang="en-US" sz="1400" b="1" baseline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 rata-rata</a:t>
          </a:r>
          <a:endParaRPr lang="en-US" sz="1400" dirty="0">
            <a:solidFill>
              <a:srgbClr val="7030A0"/>
            </a:solidFill>
            <a:effectLst/>
          </a:endParaRPr>
        </a:p>
      </cdr:txBody>
    </cdr:sp>
  </cdr:relSizeAnchor>
</c:userShape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D33E8-F01D-4A3A-B6C7-C076300C2DCB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04E3D-D3CA-4EAC-BFF0-DD5E9B355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95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04E3D-D3CA-4EAC-BFF0-DD5E9B35539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62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0E5B9-64D3-4AFF-A207-5EC93668DFB9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149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A0D52-AD34-4053-9D93-40CE19DA2DBA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14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09157-D898-4009-A42D-37A739A4EBB3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4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AAC68-53B7-454F-B675-C7B7F5C41843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859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B0546-4E6B-4E9B-BD02-7D4DD6353429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1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837D1-4EDD-472F-8F25-FD06F902BFE3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35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575FD-5536-4813-A669-BA0D9811CCF0}" type="slidenum">
              <a:rPr lang="es-ES" altLang="en-US" smtClean="0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3513529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D92DD-795A-447F-A831-113EDB8D5895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480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1EF57-46E6-432D-BA13-E342064DF203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173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98BF4-9534-4C7C-BB7C-647488B81952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62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3256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3298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7112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264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2934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5255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6295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8241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85700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422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2181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2609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5076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574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8152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35391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97224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27314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3226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340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9134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5911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5666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7142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3564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90679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341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241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7366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641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608E-6168-47DD-8E20-6F449555A4F5}" type="slidenum">
              <a:rPr lang="es-ES" altLang="en-US" smtClean="0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159174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F88F3-DA8B-486E-80CB-263FDE6FAEC4}" type="slidenum">
              <a:rPr lang="es-ES" altLang="en-US" smtClean="0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23119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36B9DEB-9FF1-4F7E-98EF-145058A6BCFC}" type="slidenum">
              <a:rPr lang="es-ES" altLang="en-US" smtClean="0">
                <a:solidFill>
                  <a:srgbClr val="000000"/>
                </a:solidFill>
              </a:rPr>
              <a:pPr/>
              <a:t>‹#›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1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309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4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6AD0E2-06EC-46FB-B1F3-FE9EAF0BC5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3251E7-D28D-4C97-B812-694458F9C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80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360" y="5247130"/>
            <a:ext cx="11593287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dirty="0"/>
              <a:t>Disampaikan dalam :</a:t>
            </a:r>
          </a:p>
          <a:p>
            <a:pPr algn="ctr"/>
            <a:r>
              <a:rPr lang="en-US" sz="1600" b="1" dirty="0" err="1"/>
              <a:t>Ekspose</a:t>
            </a:r>
            <a:r>
              <a:rPr lang="en-US" sz="1600" b="1" dirty="0"/>
              <a:t> </a:t>
            </a:r>
            <a:r>
              <a:rPr lang="en-US" sz="1600" b="1" dirty="0" err="1"/>
              <a:t>Hasil</a:t>
            </a:r>
            <a:r>
              <a:rPr lang="en-US" sz="1600" b="1" dirty="0"/>
              <a:t> </a:t>
            </a:r>
            <a:r>
              <a:rPr lang="en-US" sz="1600" b="1" dirty="0" err="1"/>
              <a:t>Evaluasi</a:t>
            </a:r>
            <a:r>
              <a:rPr lang="en-US" sz="1600" b="1" dirty="0"/>
              <a:t> </a:t>
            </a:r>
            <a:r>
              <a:rPr lang="en-US" sz="1600" b="1" dirty="0" err="1"/>
              <a:t>Pelaksanaan</a:t>
            </a:r>
            <a:r>
              <a:rPr lang="en-US" sz="1600" b="1" dirty="0"/>
              <a:t> </a:t>
            </a:r>
            <a:r>
              <a:rPr lang="en-US" sz="1600" b="1" dirty="0" err="1"/>
              <a:t>Tahun</a:t>
            </a:r>
            <a:r>
              <a:rPr lang="en-US" sz="1600" b="1" dirty="0"/>
              <a:t> I RPJMD Prov. </a:t>
            </a:r>
            <a:r>
              <a:rPr lang="en-US" sz="1600" b="1" dirty="0" err="1"/>
              <a:t>Kaltim</a:t>
            </a:r>
            <a:r>
              <a:rPr lang="en-US" sz="1600" b="1" dirty="0"/>
              <a:t> </a:t>
            </a:r>
            <a:r>
              <a:rPr lang="en-US" sz="1600" b="1" dirty="0" smtClean="0"/>
              <a:t>2018 </a:t>
            </a:r>
            <a:r>
              <a:rPr lang="en-US" sz="1600" b="1" dirty="0"/>
              <a:t>– 2023 </a:t>
            </a:r>
          </a:p>
          <a:p>
            <a:pPr algn="ctr"/>
            <a:r>
              <a:rPr lang="en-US" sz="1600" b="1" dirty="0" err="1"/>
              <a:t>Samarinda</a:t>
            </a:r>
            <a:r>
              <a:rPr lang="en-US" sz="1600" b="1" dirty="0"/>
              <a:t>, 2020</a:t>
            </a:r>
            <a:endParaRPr lang="id-ID" sz="1600" b="1" dirty="0"/>
          </a:p>
        </p:txBody>
      </p:sp>
      <p:sp>
        <p:nvSpPr>
          <p:cNvPr id="3" name="Rectangle 2"/>
          <p:cNvSpPr/>
          <p:nvPr/>
        </p:nvSpPr>
        <p:spPr>
          <a:xfrm>
            <a:off x="407368" y="91449"/>
            <a:ext cx="11665295" cy="1063604"/>
          </a:xfrm>
          <a:prstGeom prst="rect">
            <a:avLst/>
          </a:prstGeom>
          <a:noFill/>
        </p:spPr>
        <p:txBody>
          <a:bodyPr wrap="square" lIns="77960" tIns="38979" rIns="77960" bIns="38979">
            <a:spAutoFit/>
          </a:bodyPr>
          <a:lstStyle/>
          <a:p>
            <a:pPr algn="ctr">
              <a:defRPr/>
            </a:pPr>
            <a:r>
              <a:rPr lang="en-US" sz="3200" b="1" spc="38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cs typeface="Arial Black"/>
              </a:rPr>
              <a:t>EVALUASI PELAKSANAAN TAHUN </a:t>
            </a:r>
            <a:r>
              <a:rPr lang="en-US" sz="3200" b="1" spc="38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cs typeface="Arial Black"/>
              </a:rPr>
              <a:t>PERTAMA</a:t>
            </a:r>
            <a:endParaRPr lang="en-US" sz="3200" b="1" spc="38" dirty="0">
              <a:ln w="0"/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mbria" panose="02040503050406030204" pitchFamily="18" charset="0"/>
              <a:cs typeface="Arial Black"/>
            </a:endParaRPr>
          </a:p>
          <a:p>
            <a:pPr algn="ctr">
              <a:defRPr/>
            </a:pPr>
            <a:r>
              <a:rPr lang="en-US" sz="3200" b="1" spc="38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cs typeface="Arial Black"/>
              </a:rPr>
              <a:t>RPJMD PROVINSI KALIMANTAN TIMUR </a:t>
            </a:r>
            <a:r>
              <a:rPr lang="en-US" sz="3200" b="1" spc="38" dirty="0" smtClean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cs typeface="Arial Black"/>
              </a:rPr>
              <a:t>2018-2023 </a:t>
            </a:r>
            <a:endParaRPr lang="id-ID" sz="3200" b="1" spc="38" dirty="0">
              <a:ln w="0"/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mbria" panose="02040503050406030204" pitchFamily="18" charset="0"/>
              <a:cs typeface="Arial Blac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1424" y="3968155"/>
            <a:ext cx="1044116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b="1" dirty="0"/>
              <a:t>Oleh:</a:t>
            </a:r>
          </a:p>
          <a:p>
            <a:pPr algn="ctr"/>
            <a:r>
              <a:rPr lang="id-ID" b="1" dirty="0"/>
              <a:t>Badan Perencanaan Pembangunan Daerah (BAPPEDA) Kalimantan Timur</a:t>
            </a:r>
          </a:p>
          <a:p>
            <a:pPr algn="ctr"/>
            <a:r>
              <a:rPr lang="id-ID" b="1" dirty="0"/>
              <a:t>Bekerjasama dengan</a:t>
            </a:r>
          </a:p>
          <a:p>
            <a:pPr algn="ctr"/>
            <a:r>
              <a:rPr lang="id-ID" b="1" dirty="0"/>
              <a:t>Universitas Mulawarman (UNMUL</a:t>
            </a:r>
            <a:r>
              <a:rPr lang="id-ID" b="1" dirty="0" smtClean="0"/>
              <a:t>)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Ikatan</a:t>
            </a:r>
            <a:r>
              <a:rPr lang="en-US" b="1" dirty="0" smtClean="0"/>
              <a:t> Ahli </a:t>
            </a:r>
            <a:r>
              <a:rPr lang="en-US" b="1" dirty="0" err="1" smtClean="0"/>
              <a:t>Perencanaan</a:t>
            </a:r>
            <a:r>
              <a:rPr lang="en-US" b="1" dirty="0" smtClean="0"/>
              <a:t> (IAP) </a:t>
            </a:r>
            <a:r>
              <a:rPr lang="en-US" b="1" dirty="0" err="1" smtClean="0"/>
              <a:t>Kal</a:t>
            </a:r>
            <a:r>
              <a:rPr lang="en-US" b="1" dirty="0" smtClean="0"/>
              <a:t>-Tim</a:t>
            </a:r>
            <a:endParaRPr lang="id-ID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335360" y="1381284"/>
            <a:ext cx="11593287" cy="2407756"/>
            <a:chOff x="1219200" y="1959470"/>
            <a:chExt cx="9758978" cy="216427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9200" y="1973497"/>
              <a:ext cx="2610522" cy="211321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0604" y="1981135"/>
              <a:ext cx="1667434" cy="107048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0604" y="3044395"/>
              <a:ext cx="1676940" cy="105791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78040" y="1974810"/>
              <a:ext cx="1605579" cy="108567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7"/>
            <a:srcRect b="8289"/>
            <a:stretch/>
          </p:blipFill>
          <p:spPr>
            <a:xfrm>
              <a:off x="3841247" y="3001222"/>
              <a:ext cx="1669356" cy="11092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34585" y="1974810"/>
              <a:ext cx="1662573" cy="1055294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87543" y="3045356"/>
              <a:ext cx="1591131" cy="107839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769171" y="1959470"/>
              <a:ext cx="2209007" cy="2151021"/>
            </a:xfrm>
            <a:prstGeom prst="rect">
              <a:avLst/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1" y="6442033"/>
            <a:ext cx="12191999" cy="369977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Stop">
              <a:avLst/>
            </a:prstTxWarp>
            <a:spAutoFit/>
          </a:bodyPr>
          <a:lstStyle/>
          <a:p>
            <a:pPr algn="ctr"/>
            <a:r>
              <a:rPr lang="en-US" sz="405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BERANI UNTUK KALTIM BERDAULAT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91109"/>
              </p:ext>
            </p:extLst>
          </p:nvPr>
        </p:nvGraphicFramePr>
        <p:xfrm>
          <a:off x="-14033" y="992146"/>
          <a:ext cx="12114789" cy="5865854"/>
        </p:xfrm>
        <a:graphic>
          <a:graphicData uri="http://schemas.openxmlformats.org/drawingml/2006/table">
            <a:tbl>
              <a:tblPr/>
              <a:tblGrid>
                <a:gridCol w="2033669">
                  <a:extLst>
                    <a:ext uri="{9D8B030D-6E8A-4147-A177-3AD203B41FA5}">
                      <a16:colId xmlns:a16="http://schemas.microsoft.com/office/drawing/2014/main" val="2000825262"/>
                    </a:ext>
                  </a:extLst>
                </a:gridCol>
                <a:gridCol w="1331550">
                  <a:extLst>
                    <a:ext uri="{9D8B030D-6E8A-4147-A177-3AD203B41FA5}">
                      <a16:colId xmlns:a16="http://schemas.microsoft.com/office/drawing/2014/main" val="2608960306"/>
                    </a:ext>
                  </a:extLst>
                </a:gridCol>
                <a:gridCol w="5077162">
                  <a:extLst>
                    <a:ext uri="{9D8B030D-6E8A-4147-A177-3AD203B41FA5}">
                      <a16:colId xmlns:a16="http://schemas.microsoft.com/office/drawing/2014/main" val="3123466719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452397269"/>
                    </a:ext>
                  </a:extLst>
                </a:gridCol>
              </a:tblGrid>
              <a:tr h="393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CAPAIAN PROGRAM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SKPD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138298"/>
                  </a:ext>
                </a:extLst>
              </a:tr>
              <a:tr h="19872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Program 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Program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Pengendalian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Pengamanan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Lalu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Lintas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Angkutan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Jalan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; (2) Program Pembangunan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Prasarana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Transportasi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Laut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SDP ; (3) Program Pembangunan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Jalan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Jembatan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; (4) Program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Pengelolaan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Sumber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Daya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Air ; (5) Program Pembangunan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Infrastruktur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Keciptakaryaan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; (6) Pembangunan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Perumahan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Kawasan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Permukiman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; (7) Program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Diversifikasi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Energi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; (8) Program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Pengembangan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Ketenagalistrikan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Dinas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Perhubungan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(2)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Dinas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Pekerjaan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Umum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Penataan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ruang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Pemukiman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Rakyat ; (3)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Dinas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Energi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dan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Sumber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Daya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Mineral (2 program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884336"/>
                  </a:ext>
                </a:extLst>
              </a:tr>
              <a:tr h="4150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37860"/>
                  </a:ext>
                </a:extLst>
              </a:tr>
              <a:tr h="5347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Sedang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239747"/>
                  </a:ext>
                </a:extLst>
              </a:tr>
              <a:tr h="5070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Rendah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384793"/>
                  </a:ext>
                </a:extLst>
              </a:tr>
              <a:tr h="2713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Rendah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113645"/>
                  </a:ext>
                </a:extLst>
              </a:tr>
              <a:tr h="2713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Ada Data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362091"/>
                  </a:ext>
                </a:extLst>
              </a:tr>
              <a:tr h="2593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Dilaksanakan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991" marR="3991" marT="3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62561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4096" y="27856"/>
            <a:ext cx="12050016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Capaian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Kinerja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Prioritas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50 </a:t>
            </a:r>
            <a:r>
              <a:rPr lang="en-US" sz="2000" b="1" dirty="0" err="1">
                <a:solidFill>
                  <a:schemeClr val="tx1"/>
                </a:solidFill>
              </a:rPr>
              <a:t>sampai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57 </a:t>
            </a:r>
            <a:r>
              <a:rPr lang="en-US" sz="2000" b="1" dirty="0" err="1" smtClean="0">
                <a:solidFill>
                  <a:schemeClr val="tx1"/>
                </a:solidFill>
              </a:rPr>
              <a:t>Pada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3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015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119336" y="260648"/>
            <a:ext cx="2376264" cy="576064"/>
          </a:xfrm>
          <a:prstGeom prst="round2Same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MISI 4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27648" y="188640"/>
            <a:ext cx="849694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Capaian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Kinerja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Prioritas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58 </a:t>
            </a:r>
            <a:r>
              <a:rPr lang="en-US" sz="2000" b="1" dirty="0" err="1">
                <a:solidFill>
                  <a:schemeClr val="tx1"/>
                </a:solidFill>
              </a:rPr>
              <a:t>sampai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62 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4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975914723"/>
              </p:ext>
            </p:extLst>
          </p:nvPr>
        </p:nvGraphicFramePr>
        <p:xfrm>
          <a:off x="3719736" y="1268760"/>
          <a:ext cx="8300898" cy="5355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127400"/>
              </p:ext>
            </p:extLst>
          </p:nvPr>
        </p:nvGraphicFramePr>
        <p:xfrm>
          <a:off x="119336" y="1412776"/>
          <a:ext cx="3308715" cy="3312336"/>
        </p:xfrm>
        <a:graphic>
          <a:graphicData uri="http://schemas.openxmlformats.org/drawingml/2006/table">
            <a:tbl>
              <a:tblPr/>
              <a:tblGrid>
                <a:gridCol w="1656184">
                  <a:extLst>
                    <a:ext uri="{9D8B030D-6E8A-4147-A177-3AD203B41FA5}">
                      <a16:colId xmlns:a16="http://schemas.microsoft.com/office/drawing/2014/main" val="229076091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157158017"/>
                    </a:ext>
                  </a:extLst>
                </a:gridCol>
                <a:gridCol w="932451">
                  <a:extLst>
                    <a:ext uri="{9D8B030D-6E8A-4147-A177-3AD203B41FA5}">
                      <a16:colId xmlns:a16="http://schemas.microsoft.com/office/drawing/2014/main" val="3129961212"/>
                    </a:ext>
                  </a:extLst>
                </a:gridCol>
              </a:tblGrid>
              <a:tr h="5533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Capaian Kinerja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Unit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Persen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813174"/>
                  </a:ext>
                </a:extLst>
              </a:tr>
              <a:tr h="310693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tinggi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30524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7223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Sedang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393396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Rendah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604188"/>
                  </a:ext>
                </a:extLst>
              </a:tr>
              <a:tr h="360136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rendah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96533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Dilaksanakan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863461"/>
                  </a:ext>
                </a:extLst>
              </a:tr>
              <a:tr h="3827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Ada Data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59372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026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844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096" y="27856"/>
            <a:ext cx="12050016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Capaian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Kinerja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Prioritas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58 </a:t>
            </a:r>
            <a:r>
              <a:rPr lang="en-US" sz="2000" b="1" dirty="0" err="1">
                <a:solidFill>
                  <a:schemeClr val="tx1"/>
                </a:solidFill>
              </a:rPr>
              <a:t>sampai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62 </a:t>
            </a:r>
            <a:r>
              <a:rPr lang="en-US" sz="2000" b="1" dirty="0" err="1" smtClean="0">
                <a:solidFill>
                  <a:schemeClr val="tx1"/>
                </a:solidFill>
              </a:rPr>
              <a:t>Pada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87645"/>
              </p:ext>
            </p:extLst>
          </p:nvPr>
        </p:nvGraphicFramePr>
        <p:xfrm>
          <a:off x="64096" y="1196752"/>
          <a:ext cx="12050016" cy="4823917"/>
        </p:xfrm>
        <a:graphic>
          <a:graphicData uri="http://schemas.openxmlformats.org/drawingml/2006/table">
            <a:tbl>
              <a:tblPr/>
              <a:tblGrid>
                <a:gridCol w="1802353">
                  <a:extLst>
                    <a:ext uri="{9D8B030D-6E8A-4147-A177-3AD203B41FA5}">
                      <a16:colId xmlns:a16="http://schemas.microsoft.com/office/drawing/2014/main" val="2070576029"/>
                    </a:ext>
                  </a:extLst>
                </a:gridCol>
                <a:gridCol w="1544875">
                  <a:extLst>
                    <a:ext uri="{9D8B030D-6E8A-4147-A177-3AD203B41FA5}">
                      <a16:colId xmlns:a16="http://schemas.microsoft.com/office/drawing/2014/main" val="65625539"/>
                    </a:ext>
                  </a:extLst>
                </a:gridCol>
                <a:gridCol w="4608874">
                  <a:extLst>
                    <a:ext uri="{9D8B030D-6E8A-4147-A177-3AD203B41FA5}">
                      <a16:colId xmlns:a16="http://schemas.microsoft.com/office/drawing/2014/main" val="2730854407"/>
                    </a:ext>
                  </a:extLst>
                </a:gridCol>
                <a:gridCol w="4093914">
                  <a:extLst>
                    <a:ext uri="{9D8B030D-6E8A-4147-A177-3AD203B41FA5}">
                      <a16:colId xmlns:a16="http://schemas.microsoft.com/office/drawing/2014/main" val="4203821690"/>
                    </a:ext>
                  </a:extLst>
                </a:gridCol>
              </a:tblGrid>
              <a:tr h="13402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CAPAIAN PROGRAM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SKPD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035936"/>
                  </a:ext>
                </a:extLst>
              </a:tr>
              <a:tr h="18004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Program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Program Pengendalian Pencemaran Lingkungan Hidup ; (2) Program Pencegahan dan kesiapsiagaan Penanggulangan Bencana Daerah ; (3) Program Penyelenggaraan Penataan Ruang</a:t>
                      </a:r>
                    </a:p>
                  </a:txBody>
                  <a:tcPr marL="3247" marR="3247" marT="324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Dinas Lingkungan Hidup ; (2) Badan Penanggulangan Bencana Daerah; (3) Dinas Pekerjaan Umum, Penataan Ruang dan Perumahan Rakyat. 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439952"/>
                  </a:ext>
                </a:extLst>
              </a:tr>
              <a:tr h="4521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050713"/>
                  </a:ext>
                </a:extLst>
              </a:tr>
              <a:tr h="3898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Sedang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328023"/>
                  </a:ext>
                </a:extLst>
              </a:tr>
              <a:tr h="1299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Rendah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074344"/>
                  </a:ext>
                </a:extLst>
              </a:tr>
              <a:tr h="2598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Rendah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Program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Program Tanggap Darurat Penanggulangan Bencana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Badan Penanggulangan Bencana Daerah 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994423"/>
                  </a:ext>
                </a:extLst>
              </a:tr>
              <a:tr h="2598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Ada Data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463385"/>
                  </a:ext>
                </a:extLst>
              </a:tr>
              <a:tr h="2484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Dilaksanakan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Program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Program Tata Lingkungan</a:t>
                      </a: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Dinas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Lingkungan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Hidup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247" marR="3247" marT="32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314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799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119336" y="260648"/>
            <a:ext cx="2376264" cy="576064"/>
          </a:xfrm>
          <a:prstGeom prst="round2Same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MISI </a:t>
            </a:r>
            <a:r>
              <a:rPr lang="en-US" sz="2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" name="Rectangle 1"/>
          <p:cNvSpPr/>
          <p:nvPr/>
        </p:nvSpPr>
        <p:spPr>
          <a:xfrm>
            <a:off x="2927648" y="188640"/>
            <a:ext cx="849694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Capaian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Kinerja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Prioritas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63 </a:t>
            </a:r>
            <a:r>
              <a:rPr lang="en-US" sz="2000" b="1" dirty="0" err="1">
                <a:solidFill>
                  <a:schemeClr val="tx1"/>
                </a:solidFill>
              </a:rPr>
              <a:t>sampai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70 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5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914877263"/>
              </p:ext>
            </p:extLst>
          </p:nvPr>
        </p:nvGraphicFramePr>
        <p:xfrm>
          <a:off x="3267710" y="1052736"/>
          <a:ext cx="858893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44719"/>
              </p:ext>
            </p:extLst>
          </p:nvPr>
        </p:nvGraphicFramePr>
        <p:xfrm>
          <a:off x="119336" y="1772816"/>
          <a:ext cx="3024337" cy="3687449"/>
        </p:xfrm>
        <a:graphic>
          <a:graphicData uri="http://schemas.openxmlformats.org/drawingml/2006/table">
            <a:tbl>
              <a:tblPr/>
              <a:tblGrid>
                <a:gridCol w="1512168">
                  <a:extLst>
                    <a:ext uri="{9D8B030D-6E8A-4147-A177-3AD203B41FA5}">
                      <a16:colId xmlns:a16="http://schemas.microsoft.com/office/drawing/2014/main" val="222167491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787612477"/>
                    </a:ext>
                  </a:extLst>
                </a:gridCol>
                <a:gridCol w="864097">
                  <a:extLst>
                    <a:ext uri="{9D8B030D-6E8A-4147-A177-3AD203B41FA5}">
                      <a16:colId xmlns:a16="http://schemas.microsoft.com/office/drawing/2014/main" val="1493434554"/>
                    </a:ext>
                  </a:extLst>
                </a:gridCol>
              </a:tblGrid>
              <a:tr h="1860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Capaian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Kinerja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Unit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Persen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568898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tinggi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19014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58591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Sedang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03048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Rendah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317766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rendah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540039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dilaksanakan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962249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Ada Data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304855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522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337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91779660"/>
              </p:ext>
            </p:extLst>
          </p:nvPr>
        </p:nvGraphicFramePr>
        <p:xfrm>
          <a:off x="551384" y="836712"/>
          <a:ext cx="11017224" cy="5661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Rectangle 25"/>
          <p:cNvSpPr/>
          <p:nvPr/>
        </p:nvSpPr>
        <p:spPr>
          <a:xfrm>
            <a:off x="191344" y="188640"/>
            <a:ext cx="523592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300" b="1" dirty="0">
                <a:latin typeface="Arial Black" panose="020B0A04020102020204" pitchFamily="34" charset="0"/>
                <a:cs typeface="Cambria"/>
              </a:rPr>
              <a:t>KERANGKA PAPARAN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5400" y="105273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1</a:t>
            </a:r>
            <a:endParaRPr lang="en-US" sz="3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99456" y="184482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87488" y="256490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3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559496" y="337515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87488" y="412651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5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217458" y="492825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8217" y="573325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7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88058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096" y="27856"/>
            <a:ext cx="12050016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Capaian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Kinerja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Prioritas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63 </a:t>
            </a:r>
            <a:r>
              <a:rPr lang="en-US" sz="2000" b="1" dirty="0" err="1">
                <a:solidFill>
                  <a:schemeClr val="tx1"/>
                </a:solidFill>
              </a:rPr>
              <a:t>sampai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70 </a:t>
            </a:r>
            <a:r>
              <a:rPr lang="en-US" sz="2000" b="1" dirty="0" err="1" smtClean="0">
                <a:solidFill>
                  <a:schemeClr val="tx1"/>
                </a:solidFill>
              </a:rPr>
              <a:t>Pada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5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510215"/>
              </p:ext>
            </p:extLst>
          </p:nvPr>
        </p:nvGraphicFramePr>
        <p:xfrm>
          <a:off x="0" y="1008350"/>
          <a:ext cx="12114112" cy="5544178"/>
        </p:xfrm>
        <a:graphic>
          <a:graphicData uri="http://schemas.openxmlformats.org/drawingml/2006/table">
            <a:tbl>
              <a:tblPr/>
              <a:tblGrid>
                <a:gridCol w="1672661">
                  <a:extLst>
                    <a:ext uri="{9D8B030D-6E8A-4147-A177-3AD203B41FA5}">
                      <a16:colId xmlns:a16="http://schemas.microsoft.com/office/drawing/2014/main" val="2474598914"/>
                    </a:ext>
                  </a:extLst>
                </a:gridCol>
                <a:gridCol w="1454488">
                  <a:extLst>
                    <a:ext uri="{9D8B030D-6E8A-4147-A177-3AD203B41FA5}">
                      <a16:colId xmlns:a16="http://schemas.microsoft.com/office/drawing/2014/main" val="2914930204"/>
                    </a:ext>
                  </a:extLst>
                </a:gridCol>
                <a:gridCol w="5398134">
                  <a:extLst>
                    <a:ext uri="{9D8B030D-6E8A-4147-A177-3AD203B41FA5}">
                      <a16:colId xmlns:a16="http://schemas.microsoft.com/office/drawing/2014/main" val="1512642004"/>
                    </a:ext>
                  </a:extLst>
                </a:gridCol>
                <a:gridCol w="3588829">
                  <a:extLst>
                    <a:ext uri="{9D8B030D-6E8A-4147-A177-3AD203B41FA5}">
                      <a16:colId xmlns:a16="http://schemas.microsoft.com/office/drawing/2014/main" val="1241545519"/>
                    </a:ext>
                  </a:extLst>
                </a:gridCol>
              </a:tblGrid>
              <a:tr h="12615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CAPAIAN PROGRAM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SKPD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385490"/>
                  </a:ext>
                </a:extLst>
              </a:tr>
              <a:tr h="21801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Program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Program Penguatan Akuntabilitas Kinerja ; (2) Program Penguatan Kelembagaan ; (3) Program Perencanaan Pembangunan Daerah ; (4) Program Pengembangan Komunikasi, Informasi dan Media Massa ; (5) Program peningkatan profesionalisme tenaga pemeriksa dan aparatur pengawasan ; (6) Program pencegahan dan pemberantasan KKN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 Biro Organisasi (Setda Provinsi Kalimantan Timur) ; (2) Inspektorat Provinsi Kalimantan Timur ; (3) Badan Perencanaan Pembangunan Daerah; (4) Dinas Komunikasi dan Informatika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942934"/>
                  </a:ext>
                </a:extLst>
              </a:tr>
              <a:tr h="2420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Tinggi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792632"/>
                  </a:ext>
                </a:extLst>
              </a:tr>
              <a:tr h="3432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Sedang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694281"/>
                  </a:ext>
                </a:extLst>
              </a:tr>
              <a:tr h="1228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Rendah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177421"/>
                  </a:ext>
                </a:extLst>
              </a:tr>
              <a:tr h="3669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Sangat Rendah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Program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Program Peningkatan Pelayanan Publik ; (2) Program Penataan Tata Laksana Pemerintahan</a:t>
                      </a:r>
                    </a:p>
                  </a:txBody>
                  <a:tcPr marL="2758" marR="2758" marT="275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(1)  Biro Organisasi (Setda Provinsi Kalimantan Timur) 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40843"/>
                  </a:ext>
                </a:extLst>
              </a:tr>
              <a:tr h="2446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 Ada Data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885650"/>
                  </a:ext>
                </a:extLst>
              </a:tr>
              <a:tr h="2338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Tidak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Dilaksanakan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2758" marR="2758" marT="27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6418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26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3165"/>
            <a:ext cx="12216680" cy="6941165"/>
          </a:xfrm>
          <a:prstGeom prst="rect">
            <a:avLst/>
          </a:prstGeom>
        </p:spPr>
      </p:pic>
      <p:sp>
        <p:nvSpPr>
          <p:cNvPr id="4" name="Round Diagonal Corner Rectangle 3"/>
          <p:cNvSpPr/>
          <p:nvPr/>
        </p:nvSpPr>
        <p:spPr>
          <a:xfrm>
            <a:off x="983432" y="3717032"/>
            <a:ext cx="10513168" cy="2664296"/>
          </a:xfrm>
          <a:prstGeom prst="round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CAPAIAN KINERJA REALISASI PROGRAM PRIORITAS </a:t>
            </a:r>
          </a:p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RPJMD 2018-2023</a:t>
            </a:r>
          </a:p>
        </p:txBody>
      </p:sp>
      <p:pic>
        <p:nvPicPr>
          <p:cNvPr id="1026" name="Picture 2" descr="Image result for logo kalt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124744"/>
            <a:ext cx="1944216" cy="237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23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201477" y="4465742"/>
            <a:ext cx="11825207" cy="1928765"/>
            <a:chOff x="-396776" y="3590427"/>
            <a:chExt cx="8136904" cy="1928765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56966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1)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pendidikan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politik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masyarakat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Nilai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Budaya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Pendidikan Sekolah Menengah Atas;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Pendidikan Sekolah Menengah Kejuruan;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(7)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Mutu Pendidik dan Tenaga Kependidikan;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(8)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Pendidikan dan Pengembangan Sumber Daya Masyarakat;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(9)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Pendidikan;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(11)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Pendidikan Luar Biasa;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(12)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perlindungan dan pemenuhan hak anak;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(13)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Peningkatan Layanan, Otomasi dan Kerjasama Perpustakaan;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(14)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Dan Pemberdayaan SDM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(15)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Standarisasi Pelayanan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(16)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(17)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Pemberdayaan Perempuan;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(19)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Kesejahteraan Sosial;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(20)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Pembinaan Para Penyandang Cacat Dan Trauma;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(21)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Prestasi Olahraga; dan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(23)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Kualitas dan Produktivitas Tenaga kerja.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 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yang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tidak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dilaksanakan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yaitu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: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Nilai-Nilai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Keagamaan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Sekolah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Kejuruan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(10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Pendidikan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Jarak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Jauh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(</a:t>
              </a:r>
              <a:r>
                <a:rPr kumimoji="0" lang="en-US" altLang="ko-KR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Distance Learning System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);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18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Perlindungan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Peremuan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Anak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(22)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Upaya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Kewirausahaan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Kecakapan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Hidup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Pemuda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97384" y="477239"/>
            <a:ext cx="10809508" cy="3836247"/>
            <a:chOff x="1097384" y="477239"/>
            <a:chExt cx="10809508" cy="3836247"/>
          </a:xfrm>
        </p:grpSpPr>
        <p:grpSp>
          <p:nvGrpSpPr>
            <p:cNvPr id="3" name="Group 2"/>
            <p:cNvGrpSpPr/>
            <p:nvPr/>
          </p:nvGrpSpPr>
          <p:grpSpPr>
            <a:xfrm>
              <a:off x="1097384" y="563419"/>
              <a:ext cx="929304" cy="3628393"/>
              <a:chOff x="838072" y="563419"/>
              <a:chExt cx="929304" cy="3628393"/>
            </a:xfrm>
          </p:grpSpPr>
          <p:sp>
            <p:nvSpPr>
              <p:cNvPr id="117" name="TextBox 116"/>
              <p:cNvSpPr txBox="1"/>
              <p:nvPr/>
            </p:nvSpPr>
            <p:spPr>
              <a:xfrm>
                <a:off x="845326" y="563419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847598" y="756763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847598" y="96148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20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849870" y="1154826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19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838072" y="133993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840344" y="153327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16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840344" y="1737993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842616" y="193133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14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847598" y="212153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849870" y="23148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12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849870" y="251960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852142" y="271294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9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840344" y="289804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8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842616" y="309139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842616" y="329611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</a:t>
                </a: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</a:t>
                </a: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844888" y="348945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844888" y="3721469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847160" y="3914813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10150795" y="567516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69.21%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10153067" y="760860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52.33%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0153067" y="965579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91.65%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0155339" y="1158923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93.21%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0143541" y="1344027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87.73%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0145813" y="1537371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9.97%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0145813" y="1742090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71.61%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0148085" y="1935434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33.76%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0153067" y="2125634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88.34%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155339" y="2318978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85.61%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0155339" y="2523697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79.98%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157611" y="2771633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0.52%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0145813" y="2943089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32.41%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148085" y="3136433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46.70%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0148085" y="3327504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64.70%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10150357" y="3520848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59.90%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0150357" y="3725566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56.59%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10152629" y="3918910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94.28%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aphicFrame>
          <p:nvGraphicFramePr>
            <p:cNvPr id="155" name="Chart 154"/>
            <p:cNvGraphicFramePr>
              <a:graphicFrameLocks/>
            </p:cNvGraphicFramePr>
            <p:nvPr>
              <p:extLst/>
            </p:nvPr>
          </p:nvGraphicFramePr>
          <p:xfrm>
            <a:off x="2074330" y="477239"/>
            <a:ext cx="9832562" cy="38362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56" name="Chart 155"/>
            <p:cNvGraphicFramePr>
              <a:graphicFrameLocks/>
            </p:cNvGraphicFramePr>
            <p:nvPr>
              <p:extLst/>
            </p:nvPr>
          </p:nvGraphicFramePr>
          <p:xfrm>
            <a:off x="2060260" y="477239"/>
            <a:ext cx="8244114" cy="38362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KEUANGAN MISI 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514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245020" y="4337857"/>
            <a:ext cx="11825207" cy="1928765"/>
            <a:chOff x="-396776" y="3590427"/>
            <a:chExt cx="8136904" cy="1928765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56966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(1) Program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pendidikan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politik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masyarakat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Nilai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Budaya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Pendidikan Sekolah Menengah Atas;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Pendidikan Sekolah Menengah Kejuruan;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(7)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Mutu Pendidik dan Tenaga Kependidikan;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(8)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Pendidikan dan Pengembangan Sumber Daya Masyarakat;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(9)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Pendidikan;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(11)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Pendidikan Luar Biasa;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(12)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perlindungan dan pemenuhan hak anak;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(13)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Peningkatan Layanan, Otomasi dan Kerjasama Perpustakaan;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(14)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Dan Pemberdayaan SDM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(15)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Standarisasi Pelayanan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(16)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(17)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Pemberdayaan Perempuan;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(19)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Kesejahteraan Sosial;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(20)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Pembinaan Para Penyandang Cacat Dan Trauma;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(21)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Prestasi Olahraga;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(23)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Kualitas dan Produktivitas Tenaga kerja.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 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yang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tidak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dilaksanakan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yaitu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: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Nilai-Nilai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Keagamaan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Sekolah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Kejuruan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(10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Pendidikan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Jarak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Jauh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(</a:t>
              </a:r>
              <a:r>
                <a:rPr kumimoji="0" lang="en-US" altLang="ko-KR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Distance Learning System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);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18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Perlindungan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Peremuan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Anak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(22)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Upaya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Kewirausahaan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Kecakapan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Hidup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Pemuda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FISIK MISI 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97384" y="480412"/>
            <a:ext cx="10768682" cy="3836247"/>
            <a:chOff x="1097384" y="480412"/>
            <a:chExt cx="10768682" cy="3836247"/>
          </a:xfrm>
        </p:grpSpPr>
        <p:grpSp>
          <p:nvGrpSpPr>
            <p:cNvPr id="3" name="Group 2"/>
            <p:cNvGrpSpPr/>
            <p:nvPr/>
          </p:nvGrpSpPr>
          <p:grpSpPr>
            <a:xfrm>
              <a:off x="1097384" y="563419"/>
              <a:ext cx="929304" cy="3628393"/>
              <a:chOff x="838072" y="563419"/>
              <a:chExt cx="929304" cy="3628393"/>
            </a:xfrm>
          </p:grpSpPr>
          <p:sp>
            <p:nvSpPr>
              <p:cNvPr id="117" name="TextBox 116"/>
              <p:cNvSpPr txBox="1"/>
              <p:nvPr/>
            </p:nvSpPr>
            <p:spPr>
              <a:xfrm>
                <a:off x="845326" y="563419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847598" y="756763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847598" y="96148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20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849870" y="1154826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19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838072" y="133993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840344" y="153327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16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840344" y="1737993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842616" y="193133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14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847598" y="212153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849870" y="23148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12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849870" y="251960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852142" y="271294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9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840344" y="289804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8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842616" y="309139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842616" y="329611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</a:t>
                </a: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</a:t>
                </a: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844888" y="348945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844888" y="3721469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847160" y="3914813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10150795" y="567516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82.84%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10153067" y="760860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89.20%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0153067" y="965579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91.72%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0155339" y="1158923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97.02%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0143541" y="1344027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0145813" y="1537371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10.00%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10145813" y="1742090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68.95%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0148085" y="1935434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84.26%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0153067" y="2125634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71.49%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155339" y="2318978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0155339" y="2523697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62.71%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157611" y="2771633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0.07%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0145813" y="2943089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29.34%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0148085" y="3136433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57.40%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0148085" y="3327504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40.64%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10150357" y="3520848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41.79%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0150357" y="3725566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58.39%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10152629" y="3918910"/>
              <a:ext cx="9152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93.54%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aphicFrame>
          <p:nvGraphicFramePr>
            <p:cNvPr id="155" name="Chart 154"/>
            <p:cNvGraphicFramePr>
              <a:graphicFrameLocks/>
            </p:cNvGraphicFramePr>
            <p:nvPr>
              <p:extLst/>
            </p:nvPr>
          </p:nvGraphicFramePr>
          <p:xfrm>
            <a:off x="2033504" y="480412"/>
            <a:ext cx="9832562" cy="38362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47" name="Chart 46"/>
            <p:cNvGraphicFramePr>
              <a:graphicFrameLocks/>
            </p:cNvGraphicFramePr>
            <p:nvPr>
              <p:extLst/>
            </p:nvPr>
          </p:nvGraphicFramePr>
          <p:xfrm>
            <a:off x="2026250" y="489867"/>
            <a:ext cx="9833001" cy="38267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93335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384679"/>
            <a:ext cx="11825207" cy="2298097"/>
            <a:chOff x="-396776" y="3590427"/>
            <a:chExt cx="8136904" cy="2298097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938992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25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lembaga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ekonomi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pedesaan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(26)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Pembangunan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Desa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Kawasan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(27)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Pembinaan Penyelenggaraan Pemerintahan Desa dan Kelurahan;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(29)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destinasi pariwisata;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(30)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dan Pengembangan Industri;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(31)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Kemudahan pelayanan dan percepatan proses perijinan;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(32)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 Pelaksanaan Investasi;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(33)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Produktivitas Tanaman Pangan;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(34)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Nilai Tambah Hortikultura;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(35)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Pengembangan Usaha Peternakan;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(36)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Produktivitas Peternakan;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(37)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(38)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Mitigasi Emisi Gas Rumah Kaca Sektor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(39)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Pembinaan dan Pengawasan Usaha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(41)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perikanan tangkap;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(42)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Produksi Budidaya dan Penguatan Daya Saing Produk Perikanan;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(43)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Pengelolaan Ruang Laut;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(44)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Penyediaan Benih Ikan dan Udang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Unggulan; 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45)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nl-NL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Perencanaan dan Pemanfaatan Hutan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46)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nl-NL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Pengelolaan DAS dan RHL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47)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Perlindungan dan KSDAE;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(48)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Penyuluhan, Pemberdayaan Masyarakat Hutan dan Perhutanan Sosial.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 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yang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tidak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dilaksanakan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yaitu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: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(24)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Koperasi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UMKM;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(28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Kampung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Iklim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(40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Mutu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Pemasaran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Hasil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Perkebunan;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49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Perencanaan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Sumber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Pendapatan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Daerah.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KEUANGAN MISI 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aphicFrame>
        <p:nvGraphicFramePr>
          <p:cNvPr id="51" name="Chart 50"/>
          <p:cNvGraphicFramePr>
            <a:graphicFrameLocks/>
          </p:cNvGraphicFramePr>
          <p:nvPr>
            <p:extLst/>
          </p:nvPr>
        </p:nvGraphicFramePr>
        <p:xfrm>
          <a:off x="1748516" y="451072"/>
          <a:ext cx="8281832" cy="4113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927218" y="509753"/>
            <a:ext cx="10020636" cy="3995795"/>
            <a:chOff x="927218" y="509753"/>
            <a:chExt cx="10020636" cy="3995795"/>
          </a:xfrm>
        </p:grpSpPr>
        <p:graphicFrame>
          <p:nvGraphicFramePr>
            <p:cNvPr id="50" name="Chart 49"/>
            <p:cNvGraphicFramePr>
              <a:graphicFrameLocks/>
            </p:cNvGraphicFramePr>
            <p:nvPr>
              <p:extLst/>
            </p:nvPr>
          </p:nvGraphicFramePr>
          <p:xfrm>
            <a:off x="1897293" y="509753"/>
            <a:ext cx="8294776" cy="39957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7" name="Group 6"/>
            <p:cNvGrpSpPr/>
            <p:nvPr/>
          </p:nvGrpSpPr>
          <p:grpSpPr>
            <a:xfrm>
              <a:off x="927218" y="601111"/>
              <a:ext cx="934730" cy="3809822"/>
              <a:chOff x="954516" y="606961"/>
              <a:chExt cx="934730" cy="3809822"/>
            </a:xfrm>
          </p:grpSpPr>
          <p:sp>
            <p:nvSpPr>
              <p:cNvPr id="117" name="TextBox 116"/>
              <p:cNvSpPr txBox="1"/>
              <p:nvPr/>
            </p:nvSpPr>
            <p:spPr>
              <a:xfrm>
                <a:off x="974012" y="60696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48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961770" y="77127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961770" y="94696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46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964042" y="111128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966758" y="129638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44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954516" y="144619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954516" y="16218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42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956788" y="180071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41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961770" y="1961879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39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964042" y="21116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38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964042" y="228737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966314" y="245168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36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954516" y="262227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956788" y="280110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34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956788" y="2976799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33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959060" y="314111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32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959060" y="330055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31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961332" y="346487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30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964048" y="362268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29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66320" y="380151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27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966320" y="396095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26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968592" y="413978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25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0012156" y="590694"/>
              <a:ext cx="935698" cy="3806681"/>
              <a:chOff x="9657310" y="596544"/>
              <a:chExt cx="935698" cy="3806681"/>
            </a:xfrm>
          </p:grpSpPr>
          <p:sp>
            <p:nvSpPr>
              <p:cNvPr id="136" name="TextBox 135"/>
              <p:cNvSpPr txBox="1"/>
              <p:nvPr/>
            </p:nvSpPr>
            <p:spPr>
              <a:xfrm>
                <a:off x="9657310" y="59654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92.10%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9659582" y="76086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77.29%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9659582" y="93655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74.03%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9661854" y="11153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85.73%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9663704" y="13056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67.19%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9665976" y="145808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77.42%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9665976" y="1635504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91.18%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9668248" y="181520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66.91%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9673230" y="197810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85.75%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9675502" y="214415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87.48%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9675502" y="232157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48.25%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9677774" y="2473977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86.50%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9665976" y="265908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44.54%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9668248" y="2825132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93.31%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9668248" y="298890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19.59%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9670520" y="3141305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93.88%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9670520" y="3305080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74.41%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9672792" y="348477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70.89%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9670520" y="3646278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96.07%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9670520" y="381005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81.75%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9672792" y="3962451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80.26%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9672792" y="4126226"/>
                <a:ext cx="91523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95.94%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7828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384679"/>
            <a:ext cx="11825207" cy="2298097"/>
            <a:chOff x="-396776" y="3590427"/>
            <a:chExt cx="8136904" cy="2298097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938992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25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lembaga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ekonomi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pedesaan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(26)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Pembangunan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Desa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Kawasan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(27)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Pembinaan Penyelenggaraan Pemerintahan Desa dan Kelurahan;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(29)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destinasi pariwisata;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(30)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dan Pengembangan Industri;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(31)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Kemudahan pelayanan dan percepatan proses perijinan;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(32)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 Pelaksanaan Investasi;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(33)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Produktivitas Tanaman Pangan;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(34)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Nilai Tambah Hortikultura;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(35)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Pengembangan Usaha Peternakan;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(36)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Produktivitas Peternakan;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(37)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(38)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Mitigasi Emisi Gas Rumah Kaca Sektor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(39)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Pembinaan dan Pengawasan Usaha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(41)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perikanan tangkap;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(42)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Produksi Budidaya dan Penguatan Daya Saing Produk Perikanan;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(43)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Pengelolaan Ruang Laut;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(44)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Penyediaan Benih Ikan dan Udang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Unggulan; 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45)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nl-NL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Perencanaan dan Pemanfaatan Hutan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46)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nl-NL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Pengelolaan DAS dan RHL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47)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Perlindungan dan KSDAE;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(48)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Penyuluhan, Pemberdayaan Masyarakat Hutan dan Perhutanan Sosial.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 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yang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tidak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dilaksanakan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yaitu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: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(24)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Koperasi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UMKM;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(28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Kampung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Iklim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(40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Mutu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Pemasaran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Hasil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Perkebunan;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49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Perencanaan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Sumber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Pendapatan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Daerah.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FISIK MISI 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69288" y="515603"/>
            <a:ext cx="10020636" cy="4007706"/>
            <a:chOff x="869288" y="515603"/>
            <a:chExt cx="10020636" cy="4007706"/>
          </a:xfrm>
        </p:grpSpPr>
        <p:grpSp>
          <p:nvGrpSpPr>
            <p:cNvPr id="2" name="Group 1"/>
            <p:cNvGrpSpPr/>
            <p:nvPr/>
          </p:nvGrpSpPr>
          <p:grpSpPr>
            <a:xfrm>
              <a:off x="869288" y="603380"/>
              <a:ext cx="10020636" cy="3820239"/>
              <a:chOff x="941732" y="642318"/>
              <a:chExt cx="10020636" cy="3820239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941732" y="652735"/>
                <a:ext cx="934730" cy="3809822"/>
                <a:chOff x="954516" y="606961"/>
                <a:chExt cx="934730" cy="3809822"/>
              </a:xfrm>
            </p:grpSpPr>
            <p:sp>
              <p:nvSpPr>
                <p:cNvPr id="117" name="TextBox 116"/>
                <p:cNvSpPr txBox="1"/>
                <p:nvPr/>
              </p:nvSpPr>
              <p:spPr>
                <a:xfrm>
                  <a:off x="974012" y="60696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48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961770" y="771277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47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961770" y="946968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46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TextBox 119"/>
                <p:cNvSpPr txBox="1"/>
                <p:nvPr/>
              </p:nvSpPr>
              <p:spPr>
                <a:xfrm>
                  <a:off x="964042" y="1111284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45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TextBox 120"/>
                <p:cNvSpPr txBox="1"/>
                <p:nvPr/>
              </p:nvSpPr>
              <p:spPr>
                <a:xfrm>
                  <a:off x="966758" y="1296388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44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TextBox 121"/>
                <p:cNvSpPr txBox="1"/>
                <p:nvPr/>
              </p:nvSpPr>
              <p:spPr>
                <a:xfrm>
                  <a:off x="954516" y="1446190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43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TextBox 122"/>
                <p:cNvSpPr txBox="1"/>
                <p:nvPr/>
              </p:nvSpPr>
              <p:spPr>
                <a:xfrm>
                  <a:off x="954516" y="162188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42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4" name="TextBox 123"/>
                <p:cNvSpPr txBox="1"/>
                <p:nvPr/>
              </p:nvSpPr>
              <p:spPr>
                <a:xfrm>
                  <a:off x="956788" y="180071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41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5" name="TextBox 124"/>
                <p:cNvSpPr txBox="1"/>
                <p:nvPr/>
              </p:nvSpPr>
              <p:spPr>
                <a:xfrm>
                  <a:off x="961770" y="1961879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39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TextBox 125"/>
                <p:cNvSpPr txBox="1"/>
                <p:nvPr/>
              </p:nvSpPr>
              <p:spPr>
                <a:xfrm>
                  <a:off x="964042" y="211168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38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TextBox 126"/>
                <p:cNvSpPr txBox="1"/>
                <p:nvPr/>
              </p:nvSpPr>
              <p:spPr>
                <a:xfrm>
                  <a:off x="964042" y="2287372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37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TextBox 127"/>
                <p:cNvSpPr txBox="1"/>
                <p:nvPr/>
              </p:nvSpPr>
              <p:spPr>
                <a:xfrm>
                  <a:off x="966314" y="2451688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36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TextBox 128"/>
                <p:cNvSpPr txBox="1"/>
                <p:nvPr/>
              </p:nvSpPr>
              <p:spPr>
                <a:xfrm>
                  <a:off x="954516" y="262227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35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TextBox 129"/>
                <p:cNvSpPr txBox="1"/>
                <p:nvPr/>
              </p:nvSpPr>
              <p:spPr>
                <a:xfrm>
                  <a:off x="956788" y="2801108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34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TextBox 130"/>
                <p:cNvSpPr txBox="1"/>
                <p:nvPr/>
              </p:nvSpPr>
              <p:spPr>
                <a:xfrm>
                  <a:off x="956788" y="2976799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33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TextBox 131"/>
                <p:cNvSpPr txBox="1"/>
                <p:nvPr/>
              </p:nvSpPr>
              <p:spPr>
                <a:xfrm>
                  <a:off x="959060" y="314111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32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TextBox 132"/>
                <p:cNvSpPr txBox="1"/>
                <p:nvPr/>
              </p:nvSpPr>
              <p:spPr>
                <a:xfrm>
                  <a:off x="959060" y="330055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31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TextBox 133"/>
                <p:cNvSpPr txBox="1"/>
                <p:nvPr/>
              </p:nvSpPr>
              <p:spPr>
                <a:xfrm>
                  <a:off x="961332" y="3464870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30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964048" y="362268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29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966320" y="380151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27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966320" y="396095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26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968592" y="4139784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Program 25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10026670" y="642318"/>
                <a:ext cx="935698" cy="3806681"/>
                <a:chOff x="9657310" y="596544"/>
                <a:chExt cx="935698" cy="3806681"/>
              </a:xfrm>
            </p:grpSpPr>
            <p:sp>
              <p:nvSpPr>
                <p:cNvPr id="136" name="TextBox 135"/>
                <p:cNvSpPr txBox="1"/>
                <p:nvPr/>
              </p:nvSpPr>
              <p:spPr>
                <a:xfrm>
                  <a:off x="9657310" y="596544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95.40%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TextBox 136"/>
                <p:cNvSpPr txBox="1"/>
                <p:nvPr/>
              </p:nvSpPr>
              <p:spPr>
                <a:xfrm>
                  <a:off x="9659582" y="760860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90.48%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TextBox 137"/>
                <p:cNvSpPr txBox="1"/>
                <p:nvPr/>
              </p:nvSpPr>
              <p:spPr>
                <a:xfrm>
                  <a:off x="9659582" y="93655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79.49%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TextBox 138"/>
                <p:cNvSpPr txBox="1"/>
                <p:nvPr/>
              </p:nvSpPr>
              <p:spPr>
                <a:xfrm>
                  <a:off x="9661854" y="111538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90.08%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TextBox 139"/>
                <p:cNvSpPr txBox="1"/>
                <p:nvPr/>
              </p:nvSpPr>
              <p:spPr>
                <a:xfrm>
                  <a:off x="9663704" y="130568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76.37%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9665976" y="145808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55.22%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TextBox 141"/>
                <p:cNvSpPr txBox="1"/>
                <p:nvPr/>
              </p:nvSpPr>
              <p:spPr>
                <a:xfrm>
                  <a:off x="9665976" y="1635504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84.95%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TextBox 142"/>
                <p:cNvSpPr txBox="1"/>
                <p:nvPr/>
              </p:nvSpPr>
              <p:spPr>
                <a:xfrm>
                  <a:off x="9668248" y="1815200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67.95%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TextBox 143"/>
                <p:cNvSpPr txBox="1"/>
                <p:nvPr/>
              </p:nvSpPr>
              <p:spPr>
                <a:xfrm>
                  <a:off x="9673230" y="1978107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67.22%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TextBox 144"/>
                <p:cNvSpPr txBox="1"/>
                <p:nvPr/>
              </p:nvSpPr>
              <p:spPr>
                <a:xfrm>
                  <a:off x="9675502" y="2144152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77.59%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TextBox 145"/>
                <p:cNvSpPr txBox="1"/>
                <p:nvPr/>
              </p:nvSpPr>
              <p:spPr>
                <a:xfrm>
                  <a:off x="9675502" y="2321577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47.59%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TextBox 146"/>
                <p:cNvSpPr txBox="1"/>
                <p:nvPr/>
              </p:nvSpPr>
              <p:spPr>
                <a:xfrm>
                  <a:off x="9677774" y="2473977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99.48%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TextBox 147"/>
                <p:cNvSpPr txBox="1"/>
                <p:nvPr/>
              </p:nvSpPr>
              <p:spPr>
                <a:xfrm>
                  <a:off x="9665976" y="2659080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86.98%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TextBox 148"/>
                <p:cNvSpPr txBox="1"/>
                <p:nvPr/>
              </p:nvSpPr>
              <p:spPr>
                <a:xfrm>
                  <a:off x="9668248" y="2825132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86.55%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TextBox 149"/>
                <p:cNvSpPr txBox="1"/>
                <p:nvPr/>
              </p:nvSpPr>
              <p:spPr>
                <a:xfrm>
                  <a:off x="9668248" y="298890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12.38%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TextBox 150"/>
                <p:cNvSpPr txBox="1"/>
                <p:nvPr/>
              </p:nvSpPr>
              <p:spPr>
                <a:xfrm>
                  <a:off x="9670520" y="3141305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99.26%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TextBox 151"/>
                <p:cNvSpPr txBox="1"/>
                <p:nvPr/>
              </p:nvSpPr>
              <p:spPr>
                <a:xfrm>
                  <a:off x="9670520" y="3305080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87.45%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TextBox 152"/>
                <p:cNvSpPr txBox="1"/>
                <p:nvPr/>
              </p:nvSpPr>
              <p:spPr>
                <a:xfrm>
                  <a:off x="9672792" y="3484778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97.88%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9670520" y="3646278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67.79%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9670520" y="381005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92.44%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9672792" y="3962451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40.91%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9672792" y="4126226"/>
                  <a:ext cx="9152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100%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aphicFrame>
          <p:nvGraphicFramePr>
            <p:cNvPr id="50" name="Chart 49"/>
            <p:cNvGraphicFramePr>
              <a:graphicFrameLocks/>
            </p:cNvGraphicFramePr>
            <p:nvPr>
              <p:extLst/>
            </p:nvPr>
          </p:nvGraphicFramePr>
          <p:xfrm>
            <a:off x="1897293" y="515603"/>
            <a:ext cx="8294776" cy="39957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63" name="Chart 62"/>
            <p:cNvGraphicFramePr>
              <a:graphicFrameLocks/>
            </p:cNvGraphicFramePr>
            <p:nvPr>
              <p:extLst/>
            </p:nvPr>
          </p:nvGraphicFramePr>
          <p:xfrm>
            <a:off x="1863776" y="516658"/>
            <a:ext cx="8328293" cy="40066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60256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384679"/>
            <a:ext cx="11825207" cy="1559434"/>
            <a:chOff x="-396776" y="3590427"/>
            <a:chExt cx="8136904" cy="155943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200329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50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Pengamanan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Lalu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Lintas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Angkutan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Jalan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(51)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Pembangunan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Prasarana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Transportasi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Laut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SDP;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(52)</a:t>
              </a: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</a:t>
              </a:r>
              <a:r>
                <a:rPr kumimoji="0" lang="es-E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Pembangunan</a:t>
              </a:r>
              <a:r>
                <a:rPr kumimoji="0" lang="es-E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Jalan dan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Jembatan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(53)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Pengelolaan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Sumber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Daya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Air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(54)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Pembangunan Infrastruktur Keciptakaryaan;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(55)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Pembangunan Perumahan dan Kawasan Permukiman;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(56)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Diversifikasi Energi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dan </a:t>
              </a:r>
              <a:r>
                <a:rPr kumimoji="0" lang="sv-SE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57) 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 Ketenagalistrikan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.</a:t>
              </a: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KEUANGAN MISI 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8704" y="398575"/>
            <a:ext cx="10716283" cy="3923788"/>
            <a:chOff x="538704" y="398575"/>
            <a:chExt cx="10716283" cy="3923788"/>
          </a:xfrm>
        </p:grpSpPr>
        <p:grpSp>
          <p:nvGrpSpPr>
            <p:cNvPr id="2" name="Group 1"/>
            <p:cNvGrpSpPr/>
            <p:nvPr/>
          </p:nvGrpSpPr>
          <p:grpSpPr>
            <a:xfrm>
              <a:off x="538704" y="515811"/>
              <a:ext cx="10716283" cy="3689316"/>
              <a:chOff x="538704" y="515811"/>
              <a:chExt cx="10716283" cy="3689316"/>
            </a:xfrm>
          </p:grpSpPr>
          <p:sp>
            <p:nvSpPr>
              <p:cNvPr id="117" name="TextBox 116"/>
              <p:cNvSpPr txBox="1"/>
              <p:nvPr/>
            </p:nvSpPr>
            <p:spPr>
              <a:xfrm>
                <a:off x="553224" y="666877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57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53223" y="109453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56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38708" y="1515404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55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538707" y="1980104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54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38706" y="2385683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53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538705" y="280885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52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8704" y="3214268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51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53223" y="364994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50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9811658" y="666877"/>
                <a:ext cx="1443329" cy="3321617"/>
                <a:chOff x="8621485" y="699893"/>
                <a:chExt cx="1443329" cy="3321617"/>
              </a:xfrm>
            </p:grpSpPr>
            <p:sp>
              <p:nvSpPr>
                <p:cNvPr id="70" name="TextBox 69"/>
                <p:cNvSpPr txBox="1"/>
                <p:nvPr/>
              </p:nvSpPr>
              <p:spPr>
                <a:xfrm>
                  <a:off x="8636005" y="699893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81.02%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TextBox 70"/>
                <p:cNvSpPr txBox="1"/>
                <p:nvPr/>
              </p:nvSpPr>
              <p:spPr>
                <a:xfrm>
                  <a:off x="8636004" y="1127546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63.60%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8621489" y="1548420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52.82%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8621488" y="2013120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34.86%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8621487" y="2418699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36.05%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8621486" y="2841866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38.41%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TextBox 75"/>
                <p:cNvSpPr txBox="1"/>
                <p:nvPr/>
              </p:nvSpPr>
              <p:spPr>
                <a:xfrm>
                  <a:off x="8621485" y="3247284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56.65%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8636004" y="3682956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64.91%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aphicFrame>
            <p:nvGraphicFramePr>
              <p:cNvPr id="62" name="Chart 61"/>
              <p:cNvGraphicFramePr>
                <a:graphicFrameLocks/>
              </p:cNvGraphicFramePr>
              <p:nvPr>
                <p:extLst/>
              </p:nvPr>
            </p:nvGraphicFramePr>
            <p:xfrm>
              <a:off x="1880427" y="515811"/>
              <a:ext cx="8352144" cy="36893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aphicFrame>
          <p:nvGraphicFramePr>
            <p:cNvPr id="27" name="Chart 26"/>
            <p:cNvGraphicFramePr>
              <a:graphicFrameLocks/>
            </p:cNvGraphicFramePr>
            <p:nvPr>
              <p:extLst/>
            </p:nvPr>
          </p:nvGraphicFramePr>
          <p:xfrm>
            <a:off x="1475934" y="398575"/>
            <a:ext cx="8914399" cy="39237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1510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384679"/>
            <a:ext cx="11825207" cy="1559434"/>
            <a:chOff x="-396776" y="3590427"/>
            <a:chExt cx="8136904" cy="155943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200329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50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Pengamanan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Lalu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Lintas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Angkutan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Jalan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(51)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Pembangunan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Prasarana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Transportasi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Laut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SDP;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(52)</a:t>
              </a: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</a:t>
              </a:r>
              <a:r>
                <a:rPr kumimoji="0" lang="es-E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Pembangunan</a:t>
              </a:r>
              <a:r>
                <a:rPr kumimoji="0" lang="es-E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Jalan dan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Jembatan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(53)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Pengelolaan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Sumber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Daya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Air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(54)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Pembangunan Infrastruktur Keciptakaryaan;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(55)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Pembangunan Perumahan dan Kawasan Permukiman;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(56)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Diversifikasi Energi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dan </a:t>
              </a:r>
              <a:r>
                <a:rPr kumimoji="0" lang="sv-SE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57) Program </a:t>
              </a:r>
              <a:r>
                <a:rPr kumimoji="0" lang="sv-SE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 Ketenagalistrikan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.</a:t>
              </a: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FISIK MISI 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8704" y="515811"/>
            <a:ext cx="10716283" cy="3689316"/>
            <a:chOff x="785447" y="548827"/>
            <a:chExt cx="10716283" cy="3689316"/>
          </a:xfrm>
        </p:grpSpPr>
        <p:sp>
          <p:nvSpPr>
            <p:cNvPr id="117" name="TextBox 116"/>
            <p:cNvSpPr txBox="1"/>
            <p:nvPr/>
          </p:nvSpPr>
          <p:spPr>
            <a:xfrm>
              <a:off x="799967" y="699893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57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9966" y="1127546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56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85451" y="1548420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55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85450" y="2013120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54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85449" y="2418699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53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85448" y="2841866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52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85447" y="3247284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51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99966" y="3682956"/>
              <a:ext cx="1428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 50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0058401" y="699893"/>
              <a:ext cx="1443329" cy="3321617"/>
              <a:chOff x="8621485" y="699893"/>
              <a:chExt cx="1443329" cy="3321617"/>
            </a:xfrm>
          </p:grpSpPr>
          <p:sp>
            <p:nvSpPr>
              <p:cNvPr id="70" name="TextBox 69"/>
              <p:cNvSpPr txBox="1"/>
              <p:nvPr/>
            </p:nvSpPr>
            <p:spPr>
              <a:xfrm>
                <a:off x="8636005" y="699893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91.94%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8636004" y="1127546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69.40%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8621489" y="154842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74.40%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8621488" y="201312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57.05%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8621487" y="2418699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43.27%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8621486" y="2841866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77.76%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8621485" y="3247284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95.77%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636004" y="3682956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86.10%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2088437" y="548827"/>
              <a:ext cx="8536019" cy="3689316"/>
              <a:chOff x="2044895" y="548827"/>
              <a:chExt cx="8536019" cy="3689316"/>
            </a:xfrm>
          </p:grpSpPr>
          <p:graphicFrame>
            <p:nvGraphicFramePr>
              <p:cNvPr id="62" name="Chart 61"/>
              <p:cNvGraphicFramePr>
                <a:graphicFrameLocks/>
              </p:cNvGraphicFramePr>
              <p:nvPr>
                <p:extLst/>
              </p:nvPr>
            </p:nvGraphicFramePr>
            <p:xfrm>
              <a:off x="2083628" y="548827"/>
              <a:ext cx="8352144" cy="36893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78" name="Chart 77"/>
              <p:cNvGraphicFramePr>
                <a:graphicFrameLocks/>
              </p:cNvGraphicFramePr>
              <p:nvPr>
                <p:extLst/>
              </p:nvPr>
            </p:nvGraphicFramePr>
            <p:xfrm>
              <a:off x="2044895" y="548827"/>
              <a:ext cx="8536019" cy="36893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29014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31678" y="140585"/>
            <a:ext cx="3784627" cy="600164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en-US" sz="3300" b="1" dirty="0" smtClean="0">
                <a:latin typeface="Arial Black" panose="020B0A04020102020204" pitchFamily="34" charset="0"/>
                <a:cs typeface="Cambria"/>
              </a:rPr>
              <a:t>PENDAHULUAN</a:t>
            </a:r>
            <a:endParaRPr lang="en-US" sz="3300" b="1" dirty="0">
              <a:latin typeface="Arial Black" panose="020B0A04020102020204" pitchFamily="34" charset="0"/>
              <a:cs typeface="Cambria"/>
            </a:endParaRPr>
          </a:p>
        </p:txBody>
      </p:sp>
      <p:sp>
        <p:nvSpPr>
          <p:cNvPr id="10" name="Flowchart: Manual Input 9"/>
          <p:cNvSpPr/>
          <p:nvPr/>
        </p:nvSpPr>
        <p:spPr>
          <a:xfrm>
            <a:off x="0" y="1988840"/>
            <a:ext cx="6023992" cy="4867376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 25/2004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Pembangan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Nasional</a:t>
            </a:r>
            <a:endParaRPr lang="en-ID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 23/2014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Daerah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 13/2019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Penyelenggaraan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Pemerintahan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Daerah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86/2017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Tata Cara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Pengendalian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Pembangunan Daerah, Tata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RPJPD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RPJMD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serta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tata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Cara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RPJPD, RPJMD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RKPD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Perda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Prov.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Kaltim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15/2008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RPJP Prov.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Kaltim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2005-2025;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Perda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No. 2.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2019. Prov.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Katim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RPJMD Prov.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Kaltim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1" name="Flowchart: Manual Input 10"/>
          <p:cNvSpPr/>
          <p:nvPr/>
        </p:nvSpPr>
        <p:spPr>
          <a:xfrm rot="10800000" flipV="1">
            <a:off x="6036332" y="1988840"/>
            <a:ext cx="6042865" cy="4867376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 17/2003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Keuangan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Negara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 1/2004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Perbendaharaan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Negara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 12/2019 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Keuangan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Daerah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13/2006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Pengelolaan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Keuangan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Daerah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59/2007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Perubahan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atas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Permendagri</a:t>
            </a:r>
            <a:r>
              <a:rPr lang="en-ID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13/2006</a:t>
            </a: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Flowchart: Manual Operation 11"/>
          <p:cNvSpPr/>
          <p:nvPr/>
        </p:nvSpPr>
        <p:spPr>
          <a:xfrm rot="10800000">
            <a:off x="-12341" y="908719"/>
            <a:ext cx="12204341" cy="1080120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23592" y="980728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id-ID" b="1" dirty="0">
                <a:latin typeface="Arial Black" panose="020B0A04020102020204" pitchFamily="34" charset="0"/>
              </a:rPr>
              <a:t>Evaluasi </a:t>
            </a:r>
            <a:r>
              <a:rPr lang="en-US" b="1" dirty="0" err="1">
                <a:latin typeface="Arial Black" panose="020B0A04020102020204" pitchFamily="34" charset="0"/>
              </a:rPr>
              <a:t>Tahun</a:t>
            </a:r>
            <a:r>
              <a:rPr lang="en-US" b="1" dirty="0">
                <a:latin typeface="Arial Black" panose="020B0A04020102020204" pitchFamily="34" charset="0"/>
              </a:rPr>
              <a:t> I </a:t>
            </a:r>
            <a:r>
              <a:rPr lang="id-ID" b="1" dirty="0">
                <a:latin typeface="Arial Black" panose="020B0A04020102020204" pitchFamily="34" charset="0"/>
              </a:rPr>
              <a:t>capaian/kinerja RPJMD Kaltim </a:t>
            </a:r>
            <a:r>
              <a:rPr lang="id-ID" b="1" dirty="0" smtClean="0">
                <a:latin typeface="Arial Black" panose="020B0A04020102020204" pitchFamily="34" charset="0"/>
              </a:rPr>
              <a:t>201</a:t>
            </a:r>
            <a:r>
              <a:rPr lang="en-US" b="1" dirty="0">
                <a:latin typeface="Arial Black" panose="020B0A04020102020204" pitchFamily="34" charset="0"/>
              </a:rPr>
              <a:t>8</a:t>
            </a:r>
            <a:r>
              <a:rPr lang="id-ID" b="1" dirty="0" smtClean="0">
                <a:latin typeface="Arial Black" panose="020B0A04020102020204" pitchFamily="34" charset="0"/>
              </a:rPr>
              <a:t>-20</a:t>
            </a:r>
            <a:r>
              <a:rPr lang="en-US" b="1" dirty="0">
                <a:latin typeface="Arial Black" panose="020B0A04020102020204" pitchFamily="34" charset="0"/>
              </a:rPr>
              <a:t>23</a:t>
            </a:r>
            <a:r>
              <a:rPr lang="id-ID" b="1" dirty="0">
                <a:latin typeface="Arial Black" panose="020B0A04020102020204" pitchFamily="34" charset="0"/>
              </a:rPr>
              <a:t> merupakan rangkaian dari perencanaan yang senantiasa dilaksanakan setiap tahun 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14" name="Wave 13"/>
          <p:cNvSpPr/>
          <p:nvPr/>
        </p:nvSpPr>
        <p:spPr>
          <a:xfrm>
            <a:off x="18873" y="2001174"/>
            <a:ext cx="5904656" cy="599871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PERENCANAAN DAN EVALUASI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Wave 14"/>
          <p:cNvSpPr/>
          <p:nvPr/>
        </p:nvSpPr>
        <p:spPr>
          <a:xfrm>
            <a:off x="6192548" y="2001174"/>
            <a:ext cx="5904656" cy="599871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PENGANGGARAN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40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384679"/>
            <a:ext cx="11825207" cy="1559434"/>
            <a:chOff x="-396776" y="3590427"/>
            <a:chExt cx="8136904" cy="155943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200329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63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Akuntabilitas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Kinerja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(64)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(65)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Program Perencanaan Pembangunan Daerah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(66)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Pelayanan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Publik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(67)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Penataan Tata Laksana Pemerintahan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(68)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Komunikasi, Informasi dan Media Massa;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(69)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profesionalisme tenaga pemeriksa dan aparatur pengawasan; 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(70) 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pencegahan dan pemberantasan KKN.</a:t>
              </a: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CAPAIAN REALISASI FISIK MISI 5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8704" y="515811"/>
            <a:ext cx="10716283" cy="3689316"/>
            <a:chOff x="538704" y="515811"/>
            <a:chExt cx="10716283" cy="3689316"/>
          </a:xfrm>
        </p:grpSpPr>
        <p:grpSp>
          <p:nvGrpSpPr>
            <p:cNvPr id="2" name="Group 1"/>
            <p:cNvGrpSpPr/>
            <p:nvPr/>
          </p:nvGrpSpPr>
          <p:grpSpPr>
            <a:xfrm>
              <a:off x="538704" y="515811"/>
              <a:ext cx="10716283" cy="3689316"/>
              <a:chOff x="538704" y="515811"/>
              <a:chExt cx="10716283" cy="3689316"/>
            </a:xfrm>
          </p:grpSpPr>
          <p:sp>
            <p:nvSpPr>
              <p:cNvPr id="117" name="TextBox 116"/>
              <p:cNvSpPr txBox="1"/>
              <p:nvPr/>
            </p:nvSpPr>
            <p:spPr>
              <a:xfrm>
                <a:off x="553224" y="666877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70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53223" y="109453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69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538708" y="1515404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68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538707" y="1980104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67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38706" y="2385683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66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538705" y="280885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65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8704" y="3214268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64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53223" y="3649940"/>
                <a:ext cx="14288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Program 63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9811658" y="666877"/>
                <a:ext cx="1443329" cy="3321617"/>
                <a:chOff x="8621485" y="699893"/>
                <a:chExt cx="1443329" cy="3321617"/>
              </a:xfrm>
            </p:grpSpPr>
            <p:sp>
              <p:nvSpPr>
                <p:cNvPr id="70" name="TextBox 69"/>
                <p:cNvSpPr txBox="1"/>
                <p:nvPr/>
              </p:nvSpPr>
              <p:spPr>
                <a:xfrm>
                  <a:off x="8636005" y="699893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71.68%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TextBox 70"/>
                <p:cNvSpPr txBox="1"/>
                <p:nvPr/>
              </p:nvSpPr>
              <p:spPr>
                <a:xfrm>
                  <a:off x="8636004" y="1127546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96.26%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8621489" y="1548420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33.77%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8621488" y="2013120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83.39%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8621487" y="2418699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80.79%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8621486" y="2841866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78.32%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TextBox 75"/>
                <p:cNvSpPr txBox="1"/>
                <p:nvPr/>
              </p:nvSpPr>
              <p:spPr>
                <a:xfrm>
                  <a:off x="8621485" y="3247284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76.91%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8636004" y="3682956"/>
                  <a:ext cx="142880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65.20%</a:t>
                  </a: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aphicFrame>
            <p:nvGraphicFramePr>
              <p:cNvPr id="62" name="Chart 61"/>
              <p:cNvGraphicFramePr>
                <a:graphicFrameLocks/>
              </p:cNvGraphicFramePr>
              <p:nvPr/>
            </p:nvGraphicFramePr>
            <p:xfrm>
              <a:off x="1880427" y="515811"/>
              <a:ext cx="8352144" cy="36893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aphicFrame>
          <p:nvGraphicFramePr>
            <p:cNvPr id="27" name="Chart 26"/>
            <p:cNvGraphicFramePr>
              <a:graphicFrameLocks/>
            </p:cNvGraphicFramePr>
            <p:nvPr>
              <p:extLst/>
            </p:nvPr>
          </p:nvGraphicFramePr>
          <p:xfrm>
            <a:off x="1753002" y="516276"/>
            <a:ext cx="9501983" cy="36850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67450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201477" y="4465742"/>
            <a:ext cx="11825207" cy="1928765"/>
            <a:chOff x="-396776" y="3590427"/>
            <a:chExt cx="8136904" cy="1928765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56966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1)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pendidikan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politik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masyarakat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Nilai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Budaya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Pendidikan Sekolah Menengah Atas;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Pendidikan Sekolah Menengah Kejuruan;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(7)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Mutu Pendidik dan Tenaga Kependidikan;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(8)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Pendidikan dan Pengembangan Sumber Daya Masyarakat;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(9)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Pendidikan;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(11)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Pendidikan Luar Biasa;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(12)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perlindungan dan pemenuhan hak anak;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(13)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Peningkatan Layanan, Otomasi dan Kerjasama Perpustakaan;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(14)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Dan Pemberdayaan SDM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(15)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Standarisasi Pelayanan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(16)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Kesehatan;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(17)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Pemberdayaan Perempuan;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(19)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Penanggulangan Kemiskinan bidang Kesejahteraan Sosial;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(20)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Pembinaan Para Penyandang Cacat Dan Trauma;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(21)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Prestasi Olahraga; dan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(23)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Kualitas dan Produktivitas Tenaga kerja.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 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yang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tidak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dilaksanakan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yaitu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: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Nilai-Nilai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Keagamaan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Sekolah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Kejuruan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(10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Pendidikan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Jarak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Jauh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(</a:t>
              </a:r>
              <a:r>
                <a:rPr kumimoji="0" lang="en-US" altLang="ko-KR" sz="1200" b="0" i="1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Distance Learning System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);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18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Perlindungan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Peremuan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Anak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(22)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Upaya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Kewirausahaan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Kecakapan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Hidup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Pemuda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KINERJA PROGRAM MISI 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aphicFrame>
        <p:nvGraphicFramePr>
          <p:cNvPr id="46" name="Chart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0068166"/>
              </p:ext>
            </p:extLst>
          </p:nvPr>
        </p:nvGraphicFramePr>
        <p:xfrm>
          <a:off x="1405720" y="568547"/>
          <a:ext cx="9021170" cy="3897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392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384679"/>
            <a:ext cx="11825207" cy="2298097"/>
            <a:chOff x="-396776" y="3590427"/>
            <a:chExt cx="8136904" cy="2298097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938992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25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lembaga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ekonomi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pedesaan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(26)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Pembangunan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Desa</a:t>
              </a:r>
              <a:r>
                <a:rPr kumimoji="0" lang="es-E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s-E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Kawasan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(27)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Pembinaan Penyelenggaraan Pemerintahan Desa dan Kelurahan;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(29)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destinasi pariwisata;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(30)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dan Pengembangan Industri;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(31)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Kemudahan pelayanan dan percepatan proses perijinan;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(32)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 Pelaksanaan Investasi;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(33)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Produktivitas Tanaman Pangan;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(34)</a:t>
              </a:r>
              <a:r>
                <a:rPr kumimoji="0" lang="sv-SE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Nilai Tambah Hortikultura; </a:t>
              </a:r>
              <a:r>
                <a:rPr kumimoji="0" lang="sv-SE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(35)</a:t>
              </a:r>
              <a:r>
                <a:rPr kumimoji="0" lang="sv-SE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Pengembangan Usaha Peternakan;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(36)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dan Produktivitas Peternakan;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(37)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Produksi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(38)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Mitigasi Emisi Gas Rumah Kaca Sektor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(39)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Pembinaan dan Pengawasan Usaha Perkebunan;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(41)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perikanan tangkap;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(42)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Produksi Budidaya dan Penguatan Daya Saing Produk Perikanan;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(43)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Pengelolaan Ruang Laut;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(44)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Penyediaan Benih Ikan dan Udang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Unggulan; 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45)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nl-NL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Perencanaan dan Pemanfaatan Hutan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46)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nl-NL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Pengelolaan DAS dan RHL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fi-FI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47)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Perlindungan dan KSDAE; </a:t>
              </a:r>
              <a:r>
                <a:rPr kumimoji="0" lang="fi-FI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 </a:t>
              </a:r>
              <a:r>
                <a:rPr kumimoji="0" lang="fi-FI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(48)</a:t>
              </a:r>
              <a:r>
                <a:rPr kumimoji="0" lang="fi-FI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Penyuluhan, Pemberdayaan Masyarakat Hutan dan Perhutanan Sosial.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 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yang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tidak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dilaksanakan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yaitu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: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(24)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Koperasi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UMKM;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(28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Kampung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Iklim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(40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Mutu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Pemasaran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Hasil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Perkebunan; </a:t>
              </a:r>
              <a:r>
                <a:rPr kumimoji="0" lang="en-US" altLang="ko-KR" sz="1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(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49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Perencanaan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Dan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Sumber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Pendapatan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Daerah.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KINERJA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PROGRAM MISI 2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aphicFrame>
        <p:nvGraphicFramePr>
          <p:cNvPr id="62" name="Chart 61"/>
          <p:cNvGraphicFramePr/>
          <p:nvPr>
            <p:extLst>
              <p:ext uri="{D42A27DB-BD31-4B8C-83A1-F6EECF244321}">
                <p14:modId xmlns:p14="http://schemas.microsoft.com/office/powerpoint/2010/main" val="3367799171"/>
              </p:ext>
            </p:extLst>
          </p:nvPr>
        </p:nvGraphicFramePr>
        <p:xfrm>
          <a:off x="1111454" y="530821"/>
          <a:ext cx="9506504" cy="3853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3727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5026124"/>
            <a:ext cx="11825207" cy="1559434"/>
            <a:chOff x="-396776" y="3590427"/>
            <a:chExt cx="8136904" cy="155943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200329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50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Pengamanan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Lalu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Lintas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Angkutan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Jalan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(51)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Pembangunan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Prasarana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Transportasi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Laut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SDP;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(52)</a:t>
              </a: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</a:t>
              </a:r>
              <a:r>
                <a:rPr kumimoji="0" lang="es-E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Pembangunan</a:t>
              </a:r>
              <a:r>
                <a:rPr kumimoji="0" lang="es-E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Jalan dan </a:t>
              </a:r>
              <a:r>
                <a:rPr kumimoji="0" lang="es-E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Jembatan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(53)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Pengelolaan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Sumber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Daya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Air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(54)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Pembangunan Infrastruktur Keciptakaryaan;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(55)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Pembangunan Perumahan dan Kawasan Permukiman;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(56)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Diversifikasi Energi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dan </a:t>
              </a:r>
              <a:r>
                <a:rPr kumimoji="0" lang="sv-SE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57) 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Pengembangan Ketenagalistrikan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.</a:t>
              </a: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KINERJA PROGRAM MISI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3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206553742"/>
              </p:ext>
            </p:extLst>
          </p:nvPr>
        </p:nvGraphicFramePr>
        <p:xfrm>
          <a:off x="928048" y="791570"/>
          <a:ext cx="9717206" cy="4234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4657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32077" y="4712226"/>
            <a:ext cx="11825207" cy="1836433"/>
            <a:chOff x="-396776" y="3590427"/>
            <a:chExt cx="8136904" cy="1836433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477328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(58)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Pengendalian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Pencemaran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Lingkungan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Hidup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(60)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Tanggap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Darurat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Penanggulangan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Bencana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(61)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Pencegahan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kesiapsiagaan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Penanggulangan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Bencana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Daerah; 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(62)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Penyelenggaraan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Penataan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Ruang</a:t>
              </a: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1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program yang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tidak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dilaksanakan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yaitu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: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(60)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Program Tata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Calibri" pitchFamily="34" charset="0"/>
                </a:rPr>
                <a:t>Lingkungan</a:t>
              </a: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KINERJA PROGRAM MISI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4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3692795880"/>
              </p:ext>
            </p:extLst>
          </p:nvPr>
        </p:nvGraphicFramePr>
        <p:xfrm>
          <a:off x="974977" y="682655"/>
          <a:ext cx="9451913" cy="3910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870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AA56312-FB45-4553-8A40-E2A909321540}"/>
              </a:ext>
            </a:extLst>
          </p:cNvPr>
          <p:cNvGrpSpPr/>
          <p:nvPr/>
        </p:nvGrpSpPr>
        <p:grpSpPr>
          <a:xfrm>
            <a:off x="186668" y="5053420"/>
            <a:ext cx="11825207" cy="1559434"/>
            <a:chOff x="-396776" y="3590427"/>
            <a:chExt cx="8136904" cy="1559434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92769AA7-EB0E-4545-97AC-B38A8D7DD40E}"/>
                </a:ext>
              </a:extLst>
            </p:cNvPr>
            <p:cNvSpPr/>
            <p:nvPr/>
          </p:nvSpPr>
          <p:spPr>
            <a:xfrm>
              <a:off x="-396776" y="3949532"/>
              <a:ext cx="8136904" cy="1200329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63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)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Akuntabilitas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Kinerja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(64)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Penguatan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Kelembagaan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en-US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(65)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Program Perencanaan Pembangunan Daerah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(66)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Peningkatan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Pelayanan</a:t>
              </a:r>
              <a:r>
                <a:rPr kumimoji="0" lang="en-US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en-US" altLang="ko-KR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Publik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(67)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</a:t>
              </a:r>
              <a:r>
                <a:rPr kumimoji="0" lang="fi-FI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Penataan Tata Laksana Pemerintahan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(68)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Pengembangan Komunikasi, Informasi dan Media Massa;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(69)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 Program peningkatan profesionalisme tenaga pemeriksa dan aparatur pengawasan; </a:t>
              </a:r>
              <a:r>
                <a:rPr kumimoji="0" lang="sv-SE" altLang="ko-KR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dan </a:t>
              </a:r>
              <a:r>
                <a:rPr kumimoji="0" lang="sv-SE" altLang="ko-K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(70) </a:t>
              </a:r>
              <a:r>
                <a:rPr kumimoji="0" lang="sv-SE" altLang="ko-K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Program pencegahan dan pemberantasan KKN.</a:t>
              </a: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Calibri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04250FF5-C2A9-43C3-A4CC-661A99FD60E1}"/>
                </a:ext>
              </a:extLst>
            </p:cNvPr>
            <p:cNvSpPr/>
            <p:nvPr/>
          </p:nvSpPr>
          <p:spPr>
            <a:xfrm>
              <a:off x="-396776" y="3590427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altLang="ko-KR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cs"/>
                </a:rPr>
                <a:t>Keterangan: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1111454" y="161489"/>
            <a:ext cx="550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KINERJA PROGRAM MISI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UI Semibold" pitchFamily="34" charset="0"/>
                <a:ea typeface="+mn-ea"/>
                <a:cs typeface="+mn-cs"/>
              </a:rPr>
              <a:t>5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UI Semibold" pitchFamily="34" charset="0"/>
              <a:ea typeface="+mn-ea"/>
              <a:cs typeface="+mn-cs"/>
            </a:endParaRPr>
          </a:p>
        </p:txBody>
      </p:sp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2972388081"/>
              </p:ext>
            </p:extLst>
          </p:nvPr>
        </p:nvGraphicFramePr>
        <p:xfrm>
          <a:off x="1288875" y="736154"/>
          <a:ext cx="8919650" cy="4040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560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41165"/>
          </a:xfrm>
          <a:prstGeom prst="rect">
            <a:avLst/>
          </a:prstGeom>
        </p:spPr>
      </p:pic>
      <p:sp>
        <p:nvSpPr>
          <p:cNvPr id="4" name="Round Diagonal Corner Rectangle 3"/>
          <p:cNvSpPr/>
          <p:nvPr/>
        </p:nvSpPr>
        <p:spPr>
          <a:xfrm>
            <a:off x="983432" y="3874738"/>
            <a:ext cx="10513168" cy="2875484"/>
          </a:xfrm>
          <a:prstGeom prst="round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ANALISIS KESESUAIAN PENCAPAIAN KINERJA PADA MISI </a:t>
            </a:r>
          </a:p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DI RPJMD 2018-2023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Image result for logo kalt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1477517"/>
            <a:ext cx="1944216" cy="237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102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1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489477"/>
              </p:ext>
            </p:extLst>
          </p:nvPr>
        </p:nvGraphicFramePr>
        <p:xfrm>
          <a:off x="142298" y="1124744"/>
          <a:ext cx="11930366" cy="4018592"/>
        </p:xfrm>
        <a:graphic>
          <a:graphicData uri="http://schemas.openxmlformats.org/drawingml/2006/table">
            <a:tbl>
              <a:tblPr firstRow="1" firstCol="1" bandRow="1"/>
              <a:tblGrid>
                <a:gridCol w="625110">
                  <a:extLst>
                    <a:ext uri="{9D8B030D-6E8A-4147-A177-3AD203B41FA5}">
                      <a16:colId xmlns:a16="http://schemas.microsoft.com/office/drawing/2014/main" val="396551074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57294868"/>
                    </a:ext>
                  </a:extLst>
                </a:gridCol>
                <a:gridCol w="6331142">
                  <a:extLst>
                    <a:ext uri="{9D8B030D-6E8A-4147-A177-3AD203B41FA5}">
                      <a16:colId xmlns:a16="http://schemas.microsoft.com/office/drawing/2014/main" val="3693039099"/>
                    </a:ext>
                  </a:extLst>
                </a:gridCol>
                <a:gridCol w="2453834">
                  <a:extLst>
                    <a:ext uri="{9D8B030D-6E8A-4147-A177-3AD203B41FA5}">
                      <a16:colId xmlns:a16="http://schemas.microsoft.com/office/drawing/2014/main" val="3018697372"/>
                    </a:ext>
                  </a:extLst>
                </a:gridCol>
              </a:tblGrid>
              <a:tr h="1197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ID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516997"/>
                  </a:ext>
                </a:extLst>
              </a:tr>
              <a:tr h="653784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MISI 1: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Pembangunan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Sumber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Manusia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Berakhlak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Mulia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Berdaya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Saing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Terutama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Perempuan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Pemuda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Penyandang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Disabilitas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Indeks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Demokrasi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Indonesia (IDI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4394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seharusnya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juga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sebagai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kualitas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pendidikan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angka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sekolah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Penambahan indikator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268713"/>
                  </a:ext>
                </a:extLst>
              </a:tr>
              <a:tr h="544246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seharusnya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juga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untuk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melihat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kualitas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kesehatan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gizi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masyarakat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angka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anak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kurang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gizi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yang digunakan tidak sesuai dan perlu penambahan indikator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06766"/>
                  </a:ext>
                </a:extLst>
              </a:tr>
              <a:tr h="631658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Indeks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Pemberdayaan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Gender (IPG).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472412"/>
                  </a:ext>
                </a:extLst>
              </a:tr>
              <a:tr h="556966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381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Indeks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Pembangunan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Pemuda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(IPP).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21100"/>
                  </a:ext>
                </a:extLst>
              </a:tr>
              <a:tr h="489822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Penambahan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61" marR="17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839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480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800712"/>
              </p:ext>
            </p:extLst>
          </p:nvPr>
        </p:nvGraphicFramePr>
        <p:xfrm>
          <a:off x="191344" y="1051731"/>
          <a:ext cx="11881320" cy="4767072"/>
        </p:xfrm>
        <a:graphic>
          <a:graphicData uri="http://schemas.openxmlformats.org/drawingml/2006/table">
            <a:tbl>
              <a:tblPr firstRow="1" firstCol="1" bandRow="1"/>
              <a:tblGrid>
                <a:gridCol w="576064">
                  <a:extLst>
                    <a:ext uri="{9D8B030D-6E8A-4147-A177-3AD203B41FA5}">
                      <a16:colId xmlns:a16="http://schemas.microsoft.com/office/drawing/2014/main" val="928900374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1020715681"/>
                    </a:ext>
                  </a:extLst>
                </a:gridCol>
                <a:gridCol w="5400600">
                  <a:extLst>
                    <a:ext uri="{9D8B030D-6E8A-4147-A177-3AD203B41FA5}">
                      <a16:colId xmlns:a16="http://schemas.microsoft.com/office/drawing/2014/main" val="633971492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1202253007"/>
                    </a:ext>
                  </a:extLst>
                </a:gridCol>
              </a:tblGrid>
              <a:tr h="25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ID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476081"/>
                  </a:ext>
                </a:extLst>
              </a:tr>
              <a:tr h="785730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 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Pemberdayaaan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Wilayah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Kerakyatan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Berkeadilan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sumbangan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koperasi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 dilaksanakan pada TA.2019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Kegiatan yang memiliki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389753"/>
                  </a:ext>
                </a:extLst>
              </a:tr>
              <a:tr h="1321066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8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terkait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meningkatnya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keberdayaan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masyarakat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perdesaan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jumlah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tertinggal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sangat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tertinggal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Penambahan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ketidaksesuaian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untuk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mencapai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62081"/>
                  </a:ext>
                </a:extLst>
              </a:tr>
              <a:tr h="785730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9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meningkatnya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pariwisata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perekonomian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daerah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pariwisata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PDRB.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 sudah sesuai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 Program kegiatan yang memiliki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818216"/>
                  </a:ext>
                </a:extLst>
              </a:tr>
              <a:tr h="1322581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meningkatnya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perindustrian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perekonomian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daerah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lapangan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usaha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industri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pengolahan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ID" sz="16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040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76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Callout 5"/>
          <p:cNvSpPr/>
          <p:nvPr/>
        </p:nvSpPr>
        <p:spPr>
          <a:xfrm>
            <a:off x="-168696" y="836712"/>
            <a:ext cx="12241360" cy="1512168"/>
          </a:xfrm>
          <a:prstGeom prst="cloudCallout">
            <a:avLst>
              <a:gd name="adj1" fmla="val -18328"/>
              <a:gd name="adj2" fmla="val -7069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Maksud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mendapatkan gambaran dari kategori capaian/keberhasilan dan sekaligus proses yang harus dilalui dalam pembangunan guna terwujudnya Visi dan Misi Gubernur/Wakil Gubernur Kaltim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Berani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Kaltim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Berdaulat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4624"/>
            <a:ext cx="9762032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300" b="1" dirty="0" smtClean="0">
                <a:latin typeface="Arial Black" panose="020B0A04020102020204" pitchFamily="34" charset="0"/>
                <a:cs typeface="Cambria"/>
              </a:rPr>
              <a:t>MAKSUD DAN TUJUAN EVALUASI RPJMD</a:t>
            </a:r>
            <a:endParaRPr lang="en-US" sz="3300" b="1" dirty="0">
              <a:latin typeface="Arial Black" panose="020B0A04020102020204" pitchFamily="34" charset="0"/>
              <a:cs typeface="Cambria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245860991"/>
              </p:ext>
            </p:extLst>
          </p:nvPr>
        </p:nvGraphicFramePr>
        <p:xfrm>
          <a:off x="2423592" y="2636912"/>
          <a:ext cx="964907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Line Callout 3 (Border and Accent Bar) 10"/>
          <p:cNvSpPr/>
          <p:nvPr/>
        </p:nvSpPr>
        <p:spPr>
          <a:xfrm>
            <a:off x="611940" y="3429000"/>
            <a:ext cx="1296144" cy="1224136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56989"/>
              <a:gd name="adj8" fmla="val 145103"/>
            </a:avLst>
          </a:prstGeom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err="1" smtClean="0">
                <a:solidFill>
                  <a:schemeClr val="tx1"/>
                </a:solidFill>
              </a:rPr>
              <a:t>Tujuan</a:t>
            </a:r>
            <a:endParaRPr lang="en-US" sz="24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359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782990"/>
              </p:ext>
            </p:extLst>
          </p:nvPr>
        </p:nvGraphicFramePr>
        <p:xfrm>
          <a:off x="119336" y="1268760"/>
          <a:ext cx="11881320" cy="4486656"/>
        </p:xfrm>
        <a:graphic>
          <a:graphicData uri="http://schemas.openxmlformats.org/drawingml/2006/table">
            <a:tbl>
              <a:tblPr firstRow="1" firstCol="1" bandRow="1"/>
              <a:tblGrid>
                <a:gridCol w="576064">
                  <a:extLst>
                    <a:ext uri="{9D8B030D-6E8A-4147-A177-3AD203B41FA5}">
                      <a16:colId xmlns:a16="http://schemas.microsoft.com/office/drawing/2014/main" val="928900374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020715681"/>
                    </a:ext>
                  </a:extLst>
                </a:gridCol>
                <a:gridCol w="5435433">
                  <a:extLst>
                    <a:ext uri="{9D8B030D-6E8A-4147-A177-3AD203B41FA5}">
                      <a16:colId xmlns:a16="http://schemas.microsoft.com/office/drawing/2014/main" val="633971492"/>
                    </a:ext>
                  </a:extLst>
                </a:gridCol>
                <a:gridCol w="3277535">
                  <a:extLst>
                    <a:ext uri="{9D8B030D-6E8A-4147-A177-3AD203B41FA5}">
                      <a16:colId xmlns:a16="http://schemas.microsoft.com/office/drawing/2014/main" val="1202253007"/>
                    </a:ext>
                  </a:extLst>
                </a:gridCol>
              </a:tblGrid>
              <a:tr h="208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ID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476081"/>
                  </a:ext>
                </a:extLst>
              </a:tr>
              <a:tr h="110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Pemberdayaaan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Wilayah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Kerakyatan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Berkeadilan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11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meningkatnya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realisasi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investasi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nilai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realisasi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investasi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Rp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Triliun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Penyesuaian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perangkat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daerah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389753"/>
                  </a:ext>
                </a:extLst>
              </a:tr>
              <a:tr h="8786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12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Lapangan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Usaha Sub.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Pertanian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Tanaman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Dan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Holtikultura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Rasio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Pemenuhan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Komponen kegiatan yang harus ditambahkan untuk menambah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104669"/>
                  </a:ext>
                </a:extLst>
              </a:tr>
              <a:tr h="14110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Lapangan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Usaha Sub.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Peternakan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13).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Ketidaksesuaian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mendukung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544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24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911365"/>
              </p:ext>
            </p:extLst>
          </p:nvPr>
        </p:nvGraphicFramePr>
        <p:xfrm>
          <a:off x="191344" y="1052739"/>
          <a:ext cx="11881320" cy="5807626"/>
        </p:xfrm>
        <a:graphic>
          <a:graphicData uri="http://schemas.openxmlformats.org/drawingml/2006/table">
            <a:tbl>
              <a:tblPr firstRow="1" firstCol="1" bandRow="1"/>
              <a:tblGrid>
                <a:gridCol w="576064">
                  <a:extLst>
                    <a:ext uri="{9D8B030D-6E8A-4147-A177-3AD203B41FA5}">
                      <a16:colId xmlns:a16="http://schemas.microsoft.com/office/drawing/2014/main" val="928900374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1020715681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633971492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1202253007"/>
                    </a:ext>
                  </a:extLst>
                </a:gridCol>
              </a:tblGrid>
              <a:tr h="250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ID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476081"/>
                  </a:ext>
                </a:extLst>
              </a:tr>
              <a:tr h="1320163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 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Pemberdayaaan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Wilayah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Ekonomi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Kerakyatan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Berkeadilan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14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Kontibusi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Lapangan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Usaha Sub.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Perkebunan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Ketidaksesuaian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penentuan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mendukung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389753"/>
                  </a:ext>
                </a:extLst>
              </a:tr>
              <a:tr h="1320163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15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Lapangan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Usaha Sub.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Perikanan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4487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4487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Ketidaksesuaian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mendukung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4487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komponen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706803"/>
                  </a:ext>
                </a:extLst>
              </a:tr>
              <a:tr h="1052678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50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16 :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Meningkatnya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Kehutanan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Perekonomian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Daerah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melalui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Kontribusi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Lapangan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Usaha Sub.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Sektor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Kehutanan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PDRB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target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sebesar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1 %.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Ketidaksesuaian komponen program mendukung sasaran harus disesuaikan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kegiatan memiliki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164579"/>
                  </a:ext>
                </a:extLst>
              </a:tr>
              <a:tr h="1601386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17 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Meningkatnya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Pendanaan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Pembangunan Daerah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Peningkatan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Pendapatan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Daerah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sebesar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3.84 (%)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11,51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trilliun</a:t>
                      </a: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Ketidaksesuaian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pelaksanaan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pencapaian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46" marR="5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696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383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3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273035"/>
              </p:ext>
            </p:extLst>
          </p:nvPr>
        </p:nvGraphicFramePr>
        <p:xfrm>
          <a:off x="18252" y="1124744"/>
          <a:ext cx="12144672" cy="5608320"/>
        </p:xfrm>
        <a:graphic>
          <a:graphicData uri="http://schemas.openxmlformats.org/drawingml/2006/table">
            <a:tbl>
              <a:tblPr firstRow="1" firstCol="1" bandRow="1"/>
              <a:tblGrid>
                <a:gridCol w="585285">
                  <a:extLst>
                    <a:ext uri="{9D8B030D-6E8A-4147-A177-3AD203B41FA5}">
                      <a16:colId xmlns:a16="http://schemas.microsoft.com/office/drawing/2014/main" val="4145398149"/>
                    </a:ext>
                  </a:extLst>
                </a:gridCol>
                <a:gridCol w="2054331">
                  <a:extLst>
                    <a:ext uri="{9D8B030D-6E8A-4147-A177-3AD203B41FA5}">
                      <a16:colId xmlns:a16="http://schemas.microsoft.com/office/drawing/2014/main" val="310745350"/>
                    </a:ext>
                  </a:extLst>
                </a:gridCol>
                <a:gridCol w="4310649">
                  <a:extLst>
                    <a:ext uri="{9D8B030D-6E8A-4147-A177-3AD203B41FA5}">
                      <a16:colId xmlns:a16="http://schemas.microsoft.com/office/drawing/2014/main" val="3035434990"/>
                    </a:ext>
                  </a:extLst>
                </a:gridCol>
                <a:gridCol w="5194407">
                  <a:extLst>
                    <a:ext uri="{9D8B030D-6E8A-4147-A177-3AD203B41FA5}">
                      <a16:colId xmlns:a16="http://schemas.microsoft.com/office/drawing/2014/main" val="4059968013"/>
                    </a:ext>
                  </a:extLst>
                </a:gridCol>
              </a:tblGrid>
              <a:tr h="51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ID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531817"/>
                  </a:ext>
                </a:extLst>
              </a:tr>
              <a:tr h="1018547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 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Memenuhi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Kebutuhan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Infrastruktur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Kewilayahan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Jumlah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penumpang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terlayani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jumlah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barang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merupakan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terhadap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pencapaian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18.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Sasaran sudah sesuai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dan indikator program tidak memiliki kesesuaian dengan pencapaian sasaran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tidak memiliki keterkaitan dan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8569354"/>
                  </a:ext>
                </a:extLst>
              </a:tr>
              <a:tr h="774471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jumlah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kawasan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provinsi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terhubung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kawasan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sentra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produksi</a:t>
                      </a:r>
                      <a:r>
                        <a:rPr lang="en-GB" sz="16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600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19)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 keterkaitan indikator sasaran dengan program dan indikator kegiatan terhadap pencapaian sasaran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 program yang memiliki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857906"/>
                  </a:ext>
                </a:extLst>
              </a:tr>
              <a:tr h="985691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cakupan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layanan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air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minum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lahan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pertanian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beririgasi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genangan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banjir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perkotaan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ketidakaselarasan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923468"/>
                  </a:ext>
                </a:extLst>
              </a:tr>
              <a:tr h="944620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21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kawasan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kumuh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yang digunakan sudah sesuai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dan kegiatan masih belum terinformasi jelas sehingga akan menjadi sulit dalam mendukung pencapaian dan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252806"/>
                  </a:ext>
                </a:extLst>
              </a:tr>
              <a:tr h="751002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22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rasio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elektrifikasi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kesesuaian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83" marR="9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386522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75651" y="1268635"/>
            <a:ext cx="482279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58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4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85455"/>
              </p:ext>
            </p:extLst>
          </p:nvPr>
        </p:nvGraphicFramePr>
        <p:xfrm>
          <a:off x="129663" y="1196752"/>
          <a:ext cx="11737303" cy="4662222"/>
        </p:xfrm>
        <a:graphic>
          <a:graphicData uri="http://schemas.openxmlformats.org/drawingml/2006/table">
            <a:tbl>
              <a:tblPr firstRow="1" firstCol="1" bandRow="1"/>
              <a:tblGrid>
                <a:gridCol w="919473">
                  <a:extLst>
                    <a:ext uri="{9D8B030D-6E8A-4147-A177-3AD203B41FA5}">
                      <a16:colId xmlns:a16="http://schemas.microsoft.com/office/drawing/2014/main" val="63749922"/>
                    </a:ext>
                  </a:extLst>
                </a:gridCol>
                <a:gridCol w="3030640">
                  <a:extLst>
                    <a:ext uri="{9D8B030D-6E8A-4147-A177-3AD203B41FA5}">
                      <a16:colId xmlns:a16="http://schemas.microsoft.com/office/drawing/2014/main" val="3453964642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85826863"/>
                    </a:ext>
                  </a:extLst>
                </a:gridCol>
                <a:gridCol w="3970766">
                  <a:extLst>
                    <a:ext uri="{9D8B030D-6E8A-4147-A177-3AD203B41FA5}">
                      <a16:colId xmlns:a16="http://schemas.microsoft.com/office/drawing/2014/main" val="1230146742"/>
                    </a:ext>
                  </a:extLst>
                </a:gridCol>
              </a:tblGrid>
              <a:tr h="177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ID" sz="16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777953"/>
                  </a:ext>
                </a:extLst>
              </a:tr>
              <a:tr h="120799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 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Pengelolaan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Sumber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Alam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outcomes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berdasarkan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Penurunan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Emisi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Business as Usual (BAU</a:t>
                      </a:r>
                      <a:r>
                        <a:rPr lang="en-GB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 dengan syarat dilakukan perhitungan secara akurat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tidak memiliki keterkaitan dan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464312"/>
                  </a:ext>
                </a:extLst>
              </a:tr>
              <a:tr h="1369063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namun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keterkaitan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antara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 ada keterkaitan indikator sasaran dengan program dan indikator kegiatan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 program yang tidak memiliki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051804"/>
                  </a:ext>
                </a:extLst>
              </a:tr>
              <a:tr h="1771729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25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skoring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penyelenggaraan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penataan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ruang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ketidakaselarasan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tidak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513" marR="315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068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46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Kesesuaian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Indikator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Pencapaian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endParaRPr lang="en-US" sz="2000" b="1" dirty="0">
              <a:solidFill>
                <a:schemeClr val="tx1"/>
              </a:solidFill>
            </a:endParaRPr>
          </a:p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>
                <a:solidFill>
                  <a:schemeClr val="tx1"/>
                </a:solidFill>
              </a:rPr>
              <a:t>Pada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Misi</a:t>
            </a:r>
            <a:r>
              <a:rPr lang="en-US" sz="2000" b="1" dirty="0">
                <a:solidFill>
                  <a:schemeClr val="tx1"/>
                </a:solidFill>
              </a:rPr>
              <a:t> 5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215008"/>
              </p:ext>
            </p:extLst>
          </p:nvPr>
        </p:nvGraphicFramePr>
        <p:xfrm>
          <a:off x="191344" y="1340768"/>
          <a:ext cx="11809312" cy="5085150"/>
        </p:xfrm>
        <a:graphic>
          <a:graphicData uri="http://schemas.openxmlformats.org/drawingml/2006/table">
            <a:tbl>
              <a:tblPr firstRow="1" firstCol="1" bandRow="1"/>
              <a:tblGrid>
                <a:gridCol w="878422">
                  <a:extLst>
                    <a:ext uri="{9D8B030D-6E8A-4147-A177-3AD203B41FA5}">
                      <a16:colId xmlns:a16="http://schemas.microsoft.com/office/drawing/2014/main" val="1469985871"/>
                    </a:ext>
                  </a:extLst>
                </a:gridCol>
                <a:gridCol w="2865994">
                  <a:extLst>
                    <a:ext uri="{9D8B030D-6E8A-4147-A177-3AD203B41FA5}">
                      <a16:colId xmlns:a16="http://schemas.microsoft.com/office/drawing/2014/main" val="3271127365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870402543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254793917"/>
                    </a:ext>
                  </a:extLst>
                </a:gridCol>
              </a:tblGrid>
              <a:tr h="271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Kesesuaian</a:t>
                      </a:r>
                      <a:r>
                        <a:rPr lang="en-ID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Kesimpulan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758999"/>
                  </a:ext>
                </a:extLst>
              </a:tr>
              <a:tr h="1231752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MISI 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Berdaulat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Mewujudkan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BirokrasiPemerintahan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Bersih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Berorientasi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Pelayanan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Publik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outcomes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berdasarkan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Nilai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Akuntabilitas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Kinerja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program yang digunakan masih sulit untuk meningkatkan daya ungkit pencapaian sasaran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26420"/>
                  </a:ext>
                </a:extLst>
              </a:tr>
              <a:tr h="1610623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Kepuasaan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Masyarakat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namun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harus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penggunaan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untuk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melengkapi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pencapaian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27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tersebut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sudah sesuai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 Program masih ada yang harus ditambahkan dalam upaya pencapaian Misi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Terdapat program yang tidak memiliki daya ungkit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3304682"/>
                  </a:ext>
                </a:extLst>
              </a:tr>
              <a:tr h="1890486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sasaran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25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yaitu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Tingkat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Maturitas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Sistem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Pengawasan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Intern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Pemerintah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(SPIP) </a:t>
                      </a:r>
                      <a:r>
                        <a:rPr lang="en-GB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Pemda</a:t>
                      </a: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sesuai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Diperlukan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penyesuaian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Indikator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kegiatan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memiliki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daya</a:t>
                      </a:r>
                      <a:r>
                        <a:rPr lang="en-ID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D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ungkit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632" marR="12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9845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64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781"/>
            <a:ext cx="12192000" cy="6941165"/>
          </a:xfrm>
          <a:prstGeom prst="rect">
            <a:avLst/>
          </a:prstGeom>
        </p:spPr>
      </p:pic>
      <p:sp>
        <p:nvSpPr>
          <p:cNvPr id="4" name="Round Diagonal Corner Rectangle 3"/>
          <p:cNvSpPr/>
          <p:nvPr/>
        </p:nvSpPr>
        <p:spPr>
          <a:xfrm>
            <a:off x="983432" y="3789040"/>
            <a:ext cx="10513168" cy="2736304"/>
          </a:xfrm>
          <a:prstGeom prst="round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FAKTOR PENDUKUNG DAN PENGHAMBAT KINERJA </a:t>
            </a:r>
          </a:p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RPJMD 2018-2023</a:t>
            </a:r>
          </a:p>
        </p:txBody>
      </p:sp>
      <p:pic>
        <p:nvPicPr>
          <p:cNvPr id="1026" name="Picture 2" descr="Image result for logo kalt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340768"/>
            <a:ext cx="1944216" cy="237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69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1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63752" y="966538"/>
            <a:ext cx="7560840" cy="8782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Komitmen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alokasi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anggaran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pembiayaan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dari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pemerintah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provinsi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untuk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memprioritaskan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program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pembangunan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strategis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memiliki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daya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ungkit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63751" y="2027204"/>
            <a:ext cx="7561125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Ketersediaan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SDM di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lingkup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SKPD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institusi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pemerintah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serta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institusi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mitra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memenuhi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kualifikasi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kompetensi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untuk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mendukung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pencapaian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misi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pembangunan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63751" y="2985036"/>
            <a:ext cx="7553900" cy="8760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Sudah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terbangun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mekanisme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komunikasi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-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Koordinasi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antar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SKPD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pemangku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kepentingan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untuk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mengimplementasikan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program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pembangunan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telah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direncanakan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63750" y="3975521"/>
            <a:ext cx="7559343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Sudah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terbangun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struktur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organisasi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SKPD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proporsional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untuk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mengimplementasikan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program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pembangunan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direncanakan</a:t>
            </a:r>
            <a:endParaRPr lang="en-US" dirty="0"/>
          </a:p>
        </p:txBody>
      </p:sp>
      <p:sp>
        <p:nvSpPr>
          <p:cNvPr id="11" name="Left Brace 10"/>
          <p:cNvSpPr/>
          <p:nvPr/>
        </p:nvSpPr>
        <p:spPr>
          <a:xfrm>
            <a:off x="3593878" y="1340768"/>
            <a:ext cx="216024" cy="2920160"/>
          </a:xfrm>
          <a:prstGeom prst="leftBrace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863749" y="5017276"/>
            <a:ext cx="7553901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Arah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kebijakan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nasional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global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memprioritaskan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peningkatan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kompetensi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SDM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dalam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peta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jalan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pengembangannya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863749" y="5894472"/>
            <a:ext cx="7560843" cy="8468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Teknologi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informasi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komputer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berkembang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semakin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mudah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diakses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masyarakat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guna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mendukung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akselerasi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peningkatan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kualitas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SDM</a:t>
            </a:r>
            <a:endParaRPr lang="en-US" dirty="0"/>
          </a:p>
        </p:txBody>
      </p:sp>
      <p:sp>
        <p:nvSpPr>
          <p:cNvPr id="14" name="Left Brace 13"/>
          <p:cNvSpPr/>
          <p:nvPr/>
        </p:nvSpPr>
        <p:spPr>
          <a:xfrm>
            <a:off x="3503712" y="5327881"/>
            <a:ext cx="288032" cy="1044116"/>
          </a:xfrm>
          <a:prstGeom prst="leftBrace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055204" y="2352199"/>
            <a:ext cx="1432782" cy="792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Internal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1991543" y="5453895"/>
            <a:ext cx="1440163" cy="792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tx1"/>
                </a:solidFill>
              </a:rPr>
              <a:t>Eksternal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Left Brace 16"/>
          <p:cNvSpPr/>
          <p:nvPr/>
        </p:nvSpPr>
        <p:spPr>
          <a:xfrm>
            <a:off x="1430725" y="2708920"/>
            <a:ext cx="570629" cy="3141018"/>
          </a:xfrm>
          <a:prstGeom prst="leftBrace">
            <a:avLst>
              <a:gd name="adj1" fmla="val 0"/>
              <a:gd name="adj2" fmla="val 50000"/>
            </a:avLst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31918" y="2562663"/>
            <a:ext cx="792088" cy="3329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FAKTOR PENDUKUNG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92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1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91544" y="945611"/>
            <a:ext cx="10009112" cy="4117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Pelaksanaan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program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sebatas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pada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pemenuhan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standar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pelayanan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minimal (SPM).</a:t>
            </a:r>
          </a:p>
        </p:txBody>
      </p:sp>
      <p:sp>
        <p:nvSpPr>
          <p:cNvPr id="7" name="Rectangle 6"/>
          <p:cNvSpPr/>
          <p:nvPr/>
        </p:nvSpPr>
        <p:spPr>
          <a:xfrm>
            <a:off x="1980710" y="1442524"/>
            <a:ext cx="9998173" cy="374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Keterbatasan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anggaran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APBN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APBD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991544" y="1898824"/>
            <a:ext cx="10005641" cy="882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Karakteristik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wilayah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geografis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)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sulit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infrastruktur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terbatas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serta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belum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terkoneksi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dibeberapa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wilayah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di Kalimantan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Timur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kurang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mendukung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percepatan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layanan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pendidikan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kesehatan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ketenagakerjaan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pemberdayaan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perempuan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perpustakaan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991544" y="2857795"/>
            <a:ext cx="9987339" cy="3925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Ketersedian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tenaga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pendidik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kependidikan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serta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tenaga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kesehatan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di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daerah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terbatas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80710" y="3353074"/>
            <a:ext cx="9998173" cy="607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Rendahnya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kualitas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tenaga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kerja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akibat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masih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minimnya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sarana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prasarana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pelatihan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seperti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BLK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980710" y="4039465"/>
            <a:ext cx="9998173" cy="541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Belum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dilakukan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program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pendidikan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politik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secara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spesifik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bertujuan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menyasar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kelompok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pemilih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pemula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91344" y="2172281"/>
            <a:ext cx="792088" cy="33295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FAKTOR PENGHAMBAT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80710" y="4720715"/>
            <a:ext cx="9998173" cy="3428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Konteks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budaya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local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masih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belum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ditentukan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secara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spesifik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980710" y="5150365"/>
            <a:ext cx="9998173" cy="6267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Pendekatan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pendidikan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vokasional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belum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menjadi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prioritas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program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untuk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meningkatkan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kompetensi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SDM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akan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memasuki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pasar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tenaga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kerja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980710" y="5863961"/>
            <a:ext cx="9998173" cy="324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Belum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adanya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base data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masyarakat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yang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tergolong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dalam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kemiskinan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" name="Left Brace 1"/>
          <p:cNvSpPr/>
          <p:nvPr/>
        </p:nvSpPr>
        <p:spPr>
          <a:xfrm>
            <a:off x="1271464" y="1048307"/>
            <a:ext cx="720080" cy="5434397"/>
          </a:xfrm>
          <a:prstGeom prst="lef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991544" y="6291426"/>
            <a:ext cx="9998173" cy="324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Proses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penetapan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standarisasi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infrastruktur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olahraga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belum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selesai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75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>
            <a:off x="-96688" y="1090532"/>
            <a:ext cx="12188681" cy="1872208"/>
          </a:xfrm>
          <a:prstGeom prst="cloudCallout">
            <a:avLst>
              <a:gd name="adj1" fmla="val -14175"/>
              <a:gd name="adj2" fmla="val -575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id-ID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Data/Informasi</a:t>
            </a: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Berbasiskan pada laporan capaian per-triwulan yang disampaikan oleh seluruh SKPD yang bertanggung jawab sesuai dalam RPJMD 201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9-2023</a:t>
            </a: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kepada BAPPEDA Kaltim 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xplosion 2 4"/>
          <p:cNvSpPr/>
          <p:nvPr/>
        </p:nvSpPr>
        <p:spPr>
          <a:xfrm>
            <a:off x="-744760" y="-243408"/>
            <a:ext cx="7200800" cy="1656184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 smtClean="0">
                <a:solidFill>
                  <a:schemeClr val="tx1"/>
                </a:solidFill>
              </a:rPr>
              <a:t>METODOLOGI</a:t>
            </a:r>
            <a:endParaRPr lang="en-US" sz="3300" b="1" dirty="0">
              <a:solidFill>
                <a:schemeClr val="tx1"/>
              </a:solidFill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-8853" y="2852936"/>
            <a:ext cx="12188681" cy="1872208"/>
          </a:xfrm>
          <a:prstGeom prst="cloudCallout">
            <a:avLst>
              <a:gd name="adj1" fmla="val -13828"/>
              <a:gd name="adj2" fmla="val -491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00050" indent="-400050" algn="just">
              <a:buFont typeface="Wingdings" panose="05000000000000000000" pitchFamily="2" charset="2"/>
              <a:buChar char="v"/>
            </a:pPr>
            <a:r>
              <a:rPr lang="id-ID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 K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inerja</a:t>
            </a: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diperoleh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bandingkan</a:t>
            </a: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per-indikator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antara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target yang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telah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ditetapkan</a:t>
            </a:r>
            <a:r>
              <a:rPr lang="id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untuk tahun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I, minimal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sampai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triwulan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III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81128"/>
            <a:ext cx="4079776" cy="23565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7" y="4581128"/>
            <a:ext cx="4176463" cy="23661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4581128"/>
            <a:ext cx="3923588" cy="250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3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3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336" y="1017619"/>
            <a:ext cx="7776864" cy="5391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Alokasi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anggaran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pembiayaan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bersumber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APBD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memprioritaskan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peningkatan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aksesibilitas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wilayah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150" y="1618577"/>
            <a:ext cx="7776864" cy="11556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Adanya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kebijakan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Kalimantan </a:t>
            </a:r>
            <a:r>
              <a:rPr lang="en-US" dirty="0" err="1">
                <a:solidFill>
                  <a:schemeClr val="tx1"/>
                </a:solidFill>
              </a:rPr>
              <a:t>Timur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memfasilitasi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mendorong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konektivitas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wilayah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terutama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menyikapi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akses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terjauh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terluar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tertinggal</a:t>
            </a:r>
            <a:r>
              <a:rPr lang="en-US" dirty="0">
                <a:solidFill>
                  <a:schemeClr val="tx1"/>
                </a:solidFill>
              </a:rPr>
              <a:t> (3T) </a:t>
            </a:r>
            <a:r>
              <a:rPr lang="en-US" dirty="0" err="1">
                <a:solidFill>
                  <a:schemeClr val="tx1"/>
                </a:solidFill>
              </a:rPr>
              <a:t>serta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upaya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meningkatkan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nilai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ekonomi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wilayah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PDRB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9336" y="2842477"/>
            <a:ext cx="7776864" cy="8307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sudah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menyusun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pengembangan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pemanfaatan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(non renewable energy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renewable energy) di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336" y="3741454"/>
            <a:ext cx="7776864" cy="686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Ketersediaan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terbarukan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sangat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besar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limbah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kelapa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sawit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dikelola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oleh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Pabrik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kelapa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sawit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7304" y="4459690"/>
            <a:ext cx="7776864" cy="8307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menyusun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pembangunan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berdasarkan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aksesibilitas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konektivitas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pengembangan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3024" y="5873754"/>
            <a:ext cx="7776864" cy="363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Dampak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Penetapan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pembangunan</a:t>
            </a:r>
            <a:r>
              <a:rPr lang="en-US" dirty="0" smtClean="0">
                <a:solidFill>
                  <a:schemeClr val="tx1"/>
                </a:solidFill>
              </a:rPr>
              <a:t> IKN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8008" y="6297919"/>
            <a:ext cx="7776864" cy="529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Kesesuaian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arah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Pemerintah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Pemerintah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Provinsi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mewujudkan</a:t>
            </a:r>
            <a:r>
              <a:rPr lang="en-US" dirty="0" smtClean="0">
                <a:solidFill>
                  <a:schemeClr val="tx1"/>
                </a:solidFill>
              </a:rPr>
              <a:t> SDGs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3024" y="5313563"/>
            <a:ext cx="7776864" cy="363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Peran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kearifan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budaya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lokal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masyarakat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Kaltim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7919888" y="1298817"/>
            <a:ext cx="912416" cy="4168856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>
            <a:off x="8040216" y="5969212"/>
            <a:ext cx="72008" cy="772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/>
          <p:cNvSpPr/>
          <p:nvPr/>
        </p:nvSpPr>
        <p:spPr>
          <a:xfrm>
            <a:off x="7896200" y="6021288"/>
            <a:ext cx="936104" cy="720080"/>
          </a:xfrm>
          <a:prstGeom prst="rightBrace">
            <a:avLst>
              <a:gd name="adj1" fmla="val 8333"/>
              <a:gd name="adj2" fmla="val 45020"/>
            </a:avLst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nip Single Corner Rectangle 17"/>
          <p:cNvSpPr/>
          <p:nvPr/>
        </p:nvSpPr>
        <p:spPr>
          <a:xfrm>
            <a:off x="8904312" y="3058501"/>
            <a:ext cx="1224136" cy="61469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Snip Single Corner Rectangle 23"/>
          <p:cNvSpPr/>
          <p:nvPr/>
        </p:nvSpPr>
        <p:spPr>
          <a:xfrm>
            <a:off x="8947551" y="5990569"/>
            <a:ext cx="1224136" cy="61469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Eksternal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ight Brace 24"/>
          <p:cNvSpPr/>
          <p:nvPr/>
        </p:nvSpPr>
        <p:spPr>
          <a:xfrm>
            <a:off x="10128448" y="3365850"/>
            <a:ext cx="216024" cy="3015478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0776520" y="2822594"/>
            <a:ext cx="792088" cy="378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FAKTOR PENDUKUNG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47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3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336" y="1017619"/>
            <a:ext cx="9721080" cy="3231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Keterbatasan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anggaran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upaya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penyediaan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infrastruktur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dasar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544" y="1378678"/>
            <a:ext cx="9740872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rendahnya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pola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kesesuaian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ruang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lain di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RTRW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Kab</a:t>
            </a:r>
            <a:r>
              <a:rPr lang="en-US" dirty="0">
                <a:solidFill>
                  <a:schemeClr val="tx1"/>
                </a:solidFill>
              </a:rPr>
              <a:t>/Kota </a:t>
            </a:r>
            <a:r>
              <a:rPr lang="en-US" dirty="0" err="1">
                <a:solidFill>
                  <a:schemeClr val="tx1"/>
                </a:solidFill>
              </a:rPr>
              <a:t>sehingga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aksesibilitas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sulit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750" y="2060848"/>
            <a:ext cx="9740666" cy="2674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Variasi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kompleksitas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kondisi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geografis</a:t>
            </a:r>
            <a:r>
              <a:rPr lang="en-US" dirty="0">
                <a:solidFill>
                  <a:schemeClr val="tx1"/>
                </a:solidFill>
              </a:rPr>
              <a:t> di Kalimantan </a:t>
            </a:r>
            <a:r>
              <a:rPr lang="en-US" dirty="0" err="1">
                <a:solidFill>
                  <a:schemeClr val="tx1"/>
                </a:solidFill>
              </a:rPr>
              <a:t>Timur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254" y="2406869"/>
            <a:ext cx="9741162" cy="806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Disharmoni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kebijakan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upaya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mengkonektivitaskan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upaya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pengelolaan</a:t>
            </a:r>
            <a:r>
              <a:rPr lang="en-US" dirty="0">
                <a:solidFill>
                  <a:schemeClr val="tx1"/>
                </a:solidFill>
              </a:rPr>
              <a:t> SDA </a:t>
            </a:r>
            <a:r>
              <a:rPr lang="en-US" dirty="0" err="1">
                <a:solidFill>
                  <a:schemeClr val="tx1"/>
                </a:solidFill>
              </a:rPr>
              <a:t>salah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satunya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ketersediaan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infrastruktur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sumber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daya</a:t>
            </a:r>
            <a:r>
              <a:rPr lang="en-US" dirty="0">
                <a:solidFill>
                  <a:schemeClr val="tx1"/>
                </a:solidFill>
              </a:rPr>
              <a:t> air </a:t>
            </a:r>
            <a:r>
              <a:rPr lang="en-US" dirty="0" err="1">
                <a:solidFill>
                  <a:schemeClr val="tx1"/>
                </a:solidFill>
              </a:rPr>
              <a:t>seperti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irigasi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254" y="3284985"/>
            <a:ext cx="9741162" cy="559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Disharmoni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kebijakan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perusahaan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negara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yaitu</a:t>
            </a:r>
            <a:r>
              <a:rPr lang="en-US" dirty="0">
                <a:solidFill>
                  <a:schemeClr val="tx1"/>
                </a:solidFill>
              </a:rPr>
              <a:t> PLN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pemanfaatan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terbarukan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ada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9254" y="4365104"/>
            <a:ext cx="9741162" cy="6009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Aktivitas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bergerak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parsial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berdasarkan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keberadaan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sehingga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mempersulit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pemataan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pembangunan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konektivitas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wilayah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9336" y="5052324"/>
            <a:ext cx="9721080" cy="353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Ketidaksesuaian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perencanaan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pendanaan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kebutuhan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implementasi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9254" y="3933056"/>
            <a:ext cx="9741162" cy="351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Rendahnya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ketersediaan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sarana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prasarana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penyedia</a:t>
            </a:r>
            <a:r>
              <a:rPr lang="en-US" dirty="0">
                <a:solidFill>
                  <a:schemeClr val="tx1"/>
                </a:solidFill>
              </a:rPr>
              <a:t> air </a:t>
            </a:r>
            <a:r>
              <a:rPr lang="en-US" dirty="0" err="1">
                <a:solidFill>
                  <a:schemeClr val="tx1"/>
                </a:solidFill>
              </a:rPr>
              <a:t>baku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9840416" y="1124744"/>
            <a:ext cx="864096" cy="5154519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>
            <a:off x="8040216" y="5969212"/>
            <a:ext cx="72008" cy="772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1064552" y="1670583"/>
            <a:ext cx="792088" cy="378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FAKTOR PENGHAMBAT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9336" y="5492103"/>
            <a:ext cx="9721080" cy="574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adanya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regulasi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baik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nasional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maupiun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mendorong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pemanfaatan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energi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terbarukan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khususnya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sektor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limbah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perkebunan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kelapa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sawit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9336" y="6135159"/>
            <a:ext cx="9721080" cy="574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ada</a:t>
            </a:r>
            <a:r>
              <a:rPr lang="en-US" dirty="0">
                <a:solidFill>
                  <a:schemeClr val="tx1"/>
                </a:solidFill>
              </a:rPr>
              <a:t> mapping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data base </a:t>
            </a:r>
            <a:r>
              <a:rPr lang="en-US" dirty="0" err="1">
                <a:solidFill>
                  <a:schemeClr val="tx1"/>
                </a:solidFill>
              </a:rPr>
              <a:t>penanganan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penataan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kumuh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beberapa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kota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4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336" y="1017619"/>
            <a:ext cx="7776864" cy="5391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Visi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Misi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kepala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mewujudkan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pengelolaan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sumber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berkelanjutan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berdaulat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150" y="1618577"/>
            <a:ext cx="7776864" cy="874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Adanya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kesadaran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sinergitas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pemangku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kepentingan</a:t>
            </a:r>
            <a:r>
              <a:rPr lang="en-US" dirty="0">
                <a:solidFill>
                  <a:schemeClr val="tx1"/>
                </a:solidFill>
              </a:rPr>
              <a:t> (stakeholders) </a:t>
            </a:r>
            <a:r>
              <a:rPr lang="en-US" dirty="0" err="1">
                <a:solidFill>
                  <a:schemeClr val="tx1"/>
                </a:solidFill>
              </a:rPr>
              <a:t>baik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swasta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akademisi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pemerhati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komunitas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peningkatan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kualitas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hidup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0164" y="2557040"/>
            <a:ext cx="7776864" cy="6010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Adanya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desa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tangguh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menjadi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unggulan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7304" y="3227267"/>
            <a:ext cx="7776864" cy="686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Terdapatnya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regulasi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penataan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ruang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yaitu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Perda</a:t>
            </a:r>
            <a:r>
              <a:rPr lang="en-US" dirty="0">
                <a:solidFill>
                  <a:schemeClr val="tx1"/>
                </a:solidFill>
              </a:rPr>
              <a:t> RTRW Kalimantan </a:t>
            </a:r>
            <a:r>
              <a:rPr lang="en-US" dirty="0" err="1">
                <a:solidFill>
                  <a:schemeClr val="tx1"/>
                </a:solidFill>
              </a:rPr>
              <a:t>Timur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Tahun</a:t>
            </a:r>
            <a:r>
              <a:rPr lang="en-US" dirty="0">
                <a:solidFill>
                  <a:schemeClr val="tx1"/>
                </a:solidFill>
              </a:rPr>
              <a:t> 2016 - </a:t>
            </a:r>
            <a:r>
              <a:rPr lang="en-US" dirty="0" smtClean="0">
                <a:solidFill>
                  <a:schemeClr val="tx1"/>
                </a:solidFill>
              </a:rPr>
              <a:t>2030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3024" y="3966429"/>
            <a:ext cx="7776864" cy="8307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Adanya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kemitraan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</a:t>
            </a:r>
            <a:r>
              <a:rPr lang="en-US" dirty="0">
                <a:solidFill>
                  <a:schemeClr val="tx1"/>
                </a:solidFill>
              </a:rPr>
              <a:t> stakeholders </a:t>
            </a:r>
            <a:r>
              <a:rPr lang="en-US" dirty="0" err="1">
                <a:solidFill>
                  <a:schemeClr val="tx1"/>
                </a:solidFill>
              </a:rPr>
              <a:t>baik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dunia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usaha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lembaga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usaha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, Forum </a:t>
            </a:r>
            <a:r>
              <a:rPr lang="en-US" dirty="0" err="1">
                <a:solidFill>
                  <a:schemeClr val="tx1"/>
                </a:solidFill>
              </a:rPr>
              <a:t>Kaltim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Peduli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kemitraan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luar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negeri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penanggulangan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3024" y="5445224"/>
            <a:ext cx="7776864" cy="612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Adanya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Hukum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Regulasi</a:t>
            </a:r>
            <a:r>
              <a:rPr lang="en-US" dirty="0" smtClean="0">
                <a:solidFill>
                  <a:schemeClr val="tx1"/>
                </a:solidFill>
              </a:rPr>
              <a:t> (UU, </a:t>
            </a:r>
            <a:r>
              <a:rPr lang="en-US" dirty="0" err="1" smtClean="0">
                <a:solidFill>
                  <a:schemeClr val="tx1"/>
                </a:solidFill>
              </a:rPr>
              <a:t>Perpres</a:t>
            </a:r>
            <a:r>
              <a:rPr lang="en-US" dirty="0" smtClean="0">
                <a:solidFill>
                  <a:schemeClr val="tx1"/>
                </a:solidFill>
              </a:rPr>
              <a:t>)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Perlindungan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Pengelolaan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Lingkungan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berkelanjutan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8008" y="6109447"/>
            <a:ext cx="7776864" cy="7400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Adanya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peluang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bantuan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pusat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maupun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internasional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peningkatan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kualitas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hidup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terutama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berkaitan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penurunan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emisi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deforestasi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degradasi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hutan</a:t>
            </a:r>
            <a:r>
              <a:rPr lang="en-US" dirty="0">
                <a:solidFill>
                  <a:schemeClr val="tx1"/>
                </a:solidFill>
              </a:rPr>
              <a:t> (REDD+)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0164" y="4869160"/>
            <a:ext cx="7776864" cy="5139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Tersedianya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regulasi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mendukung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penyelenggaraan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penanggulangan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7919888" y="1298817"/>
            <a:ext cx="912416" cy="3858375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>
            <a:off x="8040216" y="5969212"/>
            <a:ext cx="72008" cy="772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/>
          <p:cNvSpPr/>
          <p:nvPr/>
        </p:nvSpPr>
        <p:spPr>
          <a:xfrm>
            <a:off x="7896200" y="5671103"/>
            <a:ext cx="936104" cy="1070265"/>
          </a:xfrm>
          <a:prstGeom prst="rightBrace">
            <a:avLst>
              <a:gd name="adj1" fmla="val 8333"/>
              <a:gd name="adj2" fmla="val 45020"/>
            </a:avLst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nip Single Corner Rectangle 17"/>
          <p:cNvSpPr/>
          <p:nvPr/>
        </p:nvSpPr>
        <p:spPr>
          <a:xfrm>
            <a:off x="8834143" y="2943055"/>
            <a:ext cx="1224136" cy="61469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Snip Single Corner Rectangle 23"/>
          <p:cNvSpPr/>
          <p:nvPr/>
        </p:nvSpPr>
        <p:spPr>
          <a:xfrm>
            <a:off x="8902473" y="5773165"/>
            <a:ext cx="1224136" cy="61469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Eksternal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ight Brace 24"/>
          <p:cNvSpPr/>
          <p:nvPr/>
        </p:nvSpPr>
        <p:spPr>
          <a:xfrm>
            <a:off x="10088766" y="3130186"/>
            <a:ext cx="216024" cy="3015478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0605138" y="2566990"/>
            <a:ext cx="792088" cy="378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FAKTOR PENDUKUNG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8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4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336" y="1017619"/>
            <a:ext cx="9721080" cy="3231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tingginya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konflik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berkaitan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pemanfaatan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lahan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337" y="1403243"/>
            <a:ext cx="9740872" cy="485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Koordinasi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sektor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di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berjalan</a:t>
            </a:r>
            <a:r>
              <a:rPr lang="en-US" dirty="0">
                <a:solidFill>
                  <a:schemeClr val="tx1"/>
                </a:solidFill>
              </a:rPr>
              <a:t> optimal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pengelolaan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543" y="1971635"/>
            <a:ext cx="9740666" cy="30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Regulasi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pengelolaan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penanganan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tumpang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tindih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254" y="2406869"/>
            <a:ext cx="9741162" cy="5900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Keterbatasan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kapasitas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pelaksanaan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tanggap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darurat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serta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upaya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rehabilitasi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rekonstruksi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wilayah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pasca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254" y="3076457"/>
            <a:ext cx="9741162" cy="559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adanya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ketidaksesuaian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Perda</a:t>
            </a:r>
            <a:r>
              <a:rPr lang="en-US" dirty="0">
                <a:solidFill>
                  <a:schemeClr val="tx1"/>
                </a:solidFill>
              </a:rPr>
              <a:t> RTRW </a:t>
            </a:r>
            <a:r>
              <a:rPr lang="en-US" dirty="0" err="1">
                <a:solidFill>
                  <a:schemeClr val="tx1"/>
                </a:solidFill>
              </a:rPr>
              <a:t>antara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kabupaten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kota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terutama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struktur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pola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ruang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7410" y="4537977"/>
            <a:ext cx="9741162" cy="6009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tingginya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perubahan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fungsi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lahan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inkonsistensi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kebijakan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tata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ruang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5565" y="5191050"/>
            <a:ext cx="9721080" cy="353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Keterbatasan</a:t>
            </a:r>
            <a:r>
              <a:rPr lang="en-US" dirty="0">
                <a:solidFill>
                  <a:schemeClr val="tx1"/>
                </a:solidFill>
              </a:rPr>
              <a:t> database </a:t>
            </a:r>
            <a:r>
              <a:rPr lang="en-US" dirty="0" err="1">
                <a:solidFill>
                  <a:schemeClr val="tx1"/>
                </a:solidFill>
              </a:rPr>
              <a:t>serta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informasi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pengelolaan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sumberdaya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hidup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9254" y="3704689"/>
            <a:ext cx="9741162" cy="779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Tidak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optimalnya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pengendalian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pengawasan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terstruktur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akurat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cepat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akibat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tidak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lengkapnya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Rencana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Tata </a:t>
            </a:r>
            <a:r>
              <a:rPr lang="en-US" dirty="0" err="1">
                <a:solidFill>
                  <a:schemeClr val="tx1"/>
                </a:solidFill>
              </a:rPr>
              <a:t>Ruang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Kawasan</a:t>
            </a:r>
            <a:r>
              <a:rPr lang="en-US" dirty="0" smtClean="0">
                <a:solidFill>
                  <a:schemeClr val="tx1"/>
                </a:solidFill>
              </a:rPr>
              <a:t> Sentra </a:t>
            </a:r>
            <a:r>
              <a:rPr lang="en-US" dirty="0" err="1" smtClean="0">
                <a:solidFill>
                  <a:schemeClr val="tx1"/>
                </a:solidFill>
              </a:rPr>
              <a:t>Produksi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yang </a:t>
            </a:r>
            <a:r>
              <a:rPr lang="en-US" dirty="0" err="1">
                <a:solidFill>
                  <a:schemeClr val="tx1"/>
                </a:solidFill>
              </a:rPr>
              <a:t>berkekuatan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hukum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9840416" y="1124744"/>
            <a:ext cx="864096" cy="5154519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>
            <a:off x="8040216" y="5969212"/>
            <a:ext cx="72008" cy="772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1064552" y="1670583"/>
            <a:ext cx="792088" cy="378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FAKTOR PENGHAMBAT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6682" y="5598100"/>
            <a:ext cx="9721080" cy="574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Dinamika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cukup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tinggi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terutama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aspek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ekonomi</a:t>
            </a:r>
            <a:r>
              <a:rPr lang="en-US" dirty="0">
                <a:solidFill>
                  <a:schemeClr val="tx1"/>
                </a:solidFill>
              </a:rPr>
              <a:t> di Kalimantan </a:t>
            </a:r>
            <a:r>
              <a:rPr lang="en-US" dirty="0" err="1">
                <a:solidFill>
                  <a:schemeClr val="tx1"/>
                </a:solidFill>
              </a:rPr>
              <a:t>Timur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dapat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mudah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mengubah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kondisi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lingkungan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9336" y="6251001"/>
            <a:ext cx="9721080" cy="574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Rendahnya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kesadaran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upaya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pengurangan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risiko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pemahaman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 </a:t>
            </a:r>
            <a:r>
              <a:rPr lang="en-US" dirty="0" err="1">
                <a:solidFill>
                  <a:schemeClr val="tx1"/>
                </a:solidFill>
              </a:rPr>
              <a:t>kesiapsiagaan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menghadapi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bencana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79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5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336" y="3498704"/>
            <a:ext cx="5646478" cy="5391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Ketepatan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penggunaan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indikator</a:t>
            </a:r>
            <a:r>
              <a:rPr lang="en-US" dirty="0" smtClean="0">
                <a:solidFill>
                  <a:schemeClr val="tx1"/>
                </a:solidFill>
              </a:rPr>
              <a:t> program </a:t>
            </a:r>
            <a:r>
              <a:rPr lang="en-US" dirty="0" err="1" smtClean="0">
                <a:solidFill>
                  <a:schemeClr val="tx1"/>
                </a:solidFill>
              </a:rPr>
              <a:t>kerja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dilaksanakan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ight Brace 20"/>
          <p:cNvSpPr/>
          <p:nvPr/>
        </p:nvSpPr>
        <p:spPr>
          <a:xfrm rot="16200000">
            <a:off x="5639793" y="409318"/>
            <a:ext cx="912416" cy="3858375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>
            <a:off x="8040216" y="5969212"/>
            <a:ext cx="72008" cy="772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nip Single Corner Rectangle 17"/>
          <p:cNvSpPr/>
          <p:nvPr/>
        </p:nvSpPr>
        <p:spPr>
          <a:xfrm>
            <a:off x="3554745" y="2705792"/>
            <a:ext cx="1224136" cy="61469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Snip Single Corner Rectangle 23"/>
          <p:cNvSpPr/>
          <p:nvPr/>
        </p:nvSpPr>
        <p:spPr>
          <a:xfrm>
            <a:off x="7413121" y="2687949"/>
            <a:ext cx="1224136" cy="614699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Eksternal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5825006" y="-407897"/>
            <a:ext cx="792088" cy="378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FAKTOR PENDUKUNG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0034" y="4128735"/>
            <a:ext cx="5646478" cy="463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Ketersediaan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anggaran</a:t>
            </a:r>
            <a:r>
              <a:rPr lang="en-US" dirty="0" smtClean="0">
                <a:solidFill>
                  <a:schemeClr val="tx1"/>
                </a:solidFill>
              </a:rPr>
              <a:t> dana </a:t>
            </a:r>
            <a:r>
              <a:rPr lang="en-US" dirty="0" err="1" smtClean="0">
                <a:solidFill>
                  <a:schemeClr val="tx1"/>
                </a:solidFill>
              </a:rPr>
              <a:t>pelaksanaan</a:t>
            </a:r>
            <a:r>
              <a:rPr lang="en-US" dirty="0" smtClean="0">
                <a:solidFill>
                  <a:schemeClr val="tx1"/>
                </a:solidFill>
              </a:rPr>
              <a:t> program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0034" y="4682644"/>
            <a:ext cx="5646478" cy="618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Keberadaan</a:t>
            </a:r>
            <a:r>
              <a:rPr lang="en-US" dirty="0" smtClean="0">
                <a:solidFill>
                  <a:schemeClr val="tx1"/>
                </a:solidFill>
              </a:rPr>
              <a:t> SDM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penerapan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birokrasi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bersih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melayani</a:t>
            </a:r>
            <a:r>
              <a:rPr lang="en-US" dirty="0" smtClean="0">
                <a:solidFill>
                  <a:schemeClr val="tx1"/>
                </a:solidFill>
              </a:rPr>
              <a:t> di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40387" y="5371898"/>
            <a:ext cx="5646478" cy="618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Proporsionalitas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struktur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organisasi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sesuai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peraturan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perundang-undangan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7283" y="6081320"/>
            <a:ext cx="5646478" cy="618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Penerapan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fungsi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pengawasan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pengendalian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oleh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Pimpinan</a:t>
            </a:r>
            <a:r>
              <a:rPr lang="en-US" dirty="0" smtClean="0">
                <a:solidFill>
                  <a:schemeClr val="tx1"/>
                </a:solidFill>
              </a:rPr>
              <a:t> Daerah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456040" y="3459008"/>
            <a:ext cx="5646478" cy="618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Kesedian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instrumen-instrumen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hukum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mengikat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mewujudkan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pembangunan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440436" y="4218593"/>
            <a:ext cx="5646478" cy="618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Keterlibatan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partisipasi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masyarakat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dalam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melakukan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pengawasan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kinerja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425117" y="4991926"/>
            <a:ext cx="5646478" cy="618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smtClean="0">
                <a:solidFill>
                  <a:schemeClr val="tx1"/>
                </a:solidFill>
              </a:rPr>
              <a:t>Program Nasional </a:t>
            </a:r>
            <a:r>
              <a:rPr lang="en-US" dirty="0" err="1" smtClean="0">
                <a:solidFill>
                  <a:schemeClr val="tx1"/>
                </a:solidFill>
              </a:rPr>
              <a:t>Reformasi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Birokrasi</a:t>
            </a:r>
            <a:r>
              <a:rPr lang="en-US" dirty="0" smtClean="0">
                <a:solidFill>
                  <a:schemeClr val="tx1"/>
                </a:solidFill>
              </a:rPr>
              <a:t> yang </a:t>
            </a:r>
            <a:r>
              <a:rPr lang="en-US" dirty="0" err="1" smtClean="0">
                <a:solidFill>
                  <a:schemeClr val="tx1"/>
                </a:solidFill>
              </a:rPr>
              <a:t>ditetapkan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oleh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Pemerintah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425117" y="5736726"/>
            <a:ext cx="5646478" cy="963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Kerjasama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koordinasi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Kerja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Pengawasan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pengendalian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Pusat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r>
              <a:rPr lang="en-US" dirty="0" err="1" smtClean="0">
                <a:solidFill>
                  <a:schemeClr val="tx1"/>
                </a:solidFill>
              </a:rPr>
              <a:t>Kinerja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terhadap</a:t>
            </a:r>
            <a:r>
              <a:rPr lang="en-US" dirty="0" smtClean="0">
                <a:solidFill>
                  <a:schemeClr val="tx1"/>
                </a:solidFill>
              </a:rPr>
              <a:t> Program </a:t>
            </a:r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27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336" y="188640"/>
            <a:ext cx="1195332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err="1" smtClean="0">
                <a:solidFill>
                  <a:schemeClr val="tx1"/>
                </a:solidFill>
              </a:rPr>
              <a:t>Analisis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Faktor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Pendukung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Penghambat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Kinerja</a:t>
            </a:r>
            <a:r>
              <a:rPr lang="en-US" sz="2000" b="1" dirty="0" smtClean="0">
                <a:solidFill>
                  <a:schemeClr val="tx1"/>
                </a:solidFill>
              </a:rPr>
              <a:t> RPJMD 2018-2023 : </a:t>
            </a:r>
            <a:r>
              <a:rPr lang="en-US" sz="2000" b="1" dirty="0" err="1" smtClean="0">
                <a:solidFill>
                  <a:schemeClr val="tx1"/>
                </a:solidFill>
              </a:rPr>
              <a:t>Misi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5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336" y="1017619"/>
            <a:ext cx="10081120" cy="3231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Tumpang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tindih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kewenangan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kelembagaan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karena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regulasi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pusat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sinergi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336" y="1403242"/>
            <a:ext cx="10091119" cy="5148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optimalnya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pendidikan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pelatihan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serta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sumberdaya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aparatur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penyelenggaraan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pemerintahan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543" y="1971635"/>
            <a:ext cx="10090912" cy="308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Penempatan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en-US" dirty="0" err="1">
                <a:solidFill>
                  <a:schemeClr val="tx1"/>
                </a:solidFill>
              </a:rPr>
              <a:t>distribusi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aparatur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sesuai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kebutuhan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254" y="2356169"/>
            <a:ext cx="10101201" cy="5900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 smtClean="0">
                <a:solidFill>
                  <a:schemeClr val="tx1"/>
                </a:solidFill>
              </a:rPr>
              <a:t>Perangkat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Daerah </a:t>
            </a:r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menerapkan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perencanaan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berbasis</a:t>
            </a:r>
            <a:r>
              <a:rPr lang="en-US" dirty="0">
                <a:solidFill>
                  <a:schemeClr val="tx1"/>
                </a:solidFill>
              </a:rPr>
              <a:t> “</a:t>
            </a:r>
            <a:r>
              <a:rPr lang="en-US" dirty="0" err="1">
                <a:solidFill>
                  <a:schemeClr val="tx1"/>
                </a:solidFill>
              </a:rPr>
              <a:t>rutinitas</a:t>
            </a:r>
            <a:r>
              <a:rPr lang="en-US" dirty="0">
                <a:solidFill>
                  <a:schemeClr val="tx1"/>
                </a:solidFill>
              </a:rPr>
              <a:t>” </a:t>
            </a:r>
            <a:r>
              <a:rPr lang="en-US" dirty="0" err="1">
                <a:solidFill>
                  <a:schemeClr val="tx1"/>
                </a:solidFill>
              </a:rPr>
              <a:t>sehingga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orientasi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pembangunan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peningkatan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ekonomi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terlihat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sangat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jelas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253" y="2996952"/>
            <a:ext cx="10101201" cy="4333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Masih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cukup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banyak</a:t>
            </a:r>
            <a:r>
              <a:rPr lang="en-US" dirty="0">
                <a:solidFill>
                  <a:schemeClr val="tx1"/>
                </a:solidFill>
              </a:rPr>
              <a:t> SOP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tidak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sesuai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peraturan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berlaku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6639" y="4088236"/>
            <a:ext cx="10103813" cy="8529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terintegrasinya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satu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sistem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informasi</a:t>
            </a:r>
            <a:r>
              <a:rPr lang="en-US" dirty="0">
                <a:solidFill>
                  <a:schemeClr val="tx1"/>
                </a:solidFill>
              </a:rPr>
              <a:t> proses </a:t>
            </a:r>
            <a:r>
              <a:rPr lang="en-US" dirty="0" err="1">
                <a:solidFill>
                  <a:schemeClr val="tx1"/>
                </a:solidFill>
              </a:rPr>
              <a:t>pengawasan</a:t>
            </a:r>
            <a:r>
              <a:rPr lang="en-US" dirty="0">
                <a:solidFill>
                  <a:schemeClr val="tx1"/>
                </a:solidFill>
              </a:rPr>
              <a:t> internal </a:t>
            </a:r>
            <a:r>
              <a:rPr lang="en-US" dirty="0" err="1">
                <a:solidFill>
                  <a:schemeClr val="tx1"/>
                </a:solidFill>
              </a:rPr>
              <a:t>antara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Inspektorat</a:t>
            </a:r>
            <a:r>
              <a:rPr lang="en-US" dirty="0">
                <a:solidFill>
                  <a:schemeClr val="tx1"/>
                </a:solidFill>
              </a:rPr>
              <a:t>, PPNS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Pimpinan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dirty="0" err="1">
                <a:solidFill>
                  <a:schemeClr val="tx1"/>
                </a:solidFill>
              </a:rPr>
              <a:t>Gubernur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Wakil </a:t>
            </a:r>
            <a:r>
              <a:rPr lang="en-US" dirty="0" err="1">
                <a:solidFill>
                  <a:schemeClr val="tx1"/>
                </a:solidFill>
              </a:rPr>
              <a:t>Gubernur</a:t>
            </a:r>
            <a:r>
              <a:rPr lang="en-US" dirty="0">
                <a:solidFill>
                  <a:schemeClr val="tx1"/>
                </a:solidFill>
              </a:rPr>
              <a:t>) </a:t>
            </a:r>
            <a:r>
              <a:rPr lang="en-US" dirty="0" err="1">
                <a:solidFill>
                  <a:schemeClr val="tx1"/>
                </a:solidFill>
              </a:rPr>
              <a:t>sebagai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satu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kesatuan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pegawai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5564" y="5013176"/>
            <a:ext cx="10064887" cy="5695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Sistem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Evaluasi</a:t>
            </a:r>
            <a:r>
              <a:rPr lang="en-US" dirty="0">
                <a:solidFill>
                  <a:schemeClr val="tx1"/>
                </a:solidFill>
              </a:rPr>
              <a:t> Intern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Daerah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Berjalan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terintegrasi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i="1" dirty="0" smtClean="0">
                <a:solidFill>
                  <a:schemeClr val="tx1"/>
                </a:solidFill>
              </a:rPr>
              <a:t>by system </a:t>
            </a:r>
            <a:r>
              <a:rPr lang="en-US" dirty="0" smtClean="0">
                <a:solidFill>
                  <a:schemeClr val="tx1"/>
                </a:solidFill>
              </a:rPr>
              <a:t>(online)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6640" y="3501008"/>
            <a:ext cx="10103813" cy="543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tersosialisasi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dokumen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pelayanan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publik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lengkap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yang </a:t>
            </a:r>
            <a:r>
              <a:rPr lang="en-US" dirty="0" err="1">
                <a:solidFill>
                  <a:schemeClr val="tx1"/>
                </a:solidFill>
              </a:rPr>
              <a:t>ada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setiap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ight Brace 20"/>
          <p:cNvSpPr/>
          <p:nvPr/>
        </p:nvSpPr>
        <p:spPr>
          <a:xfrm>
            <a:off x="10200456" y="1124744"/>
            <a:ext cx="504056" cy="5400600"/>
          </a:xfrm>
          <a:prstGeom prst="rightBrac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Brace 21"/>
          <p:cNvSpPr/>
          <p:nvPr/>
        </p:nvSpPr>
        <p:spPr>
          <a:xfrm>
            <a:off x="8040216" y="5969212"/>
            <a:ext cx="72008" cy="7721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1064552" y="1971635"/>
            <a:ext cx="792088" cy="3788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FAKTOR PENGHAMBAT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5564" y="5661248"/>
            <a:ext cx="10064892" cy="574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Program </a:t>
            </a:r>
            <a:r>
              <a:rPr lang="en-US" dirty="0" err="1">
                <a:solidFill>
                  <a:schemeClr val="tx1"/>
                </a:solidFill>
              </a:rPr>
              <a:t>perencanaan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diselaraskan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perencanaan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berbasis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Geospasial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berdasarkan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Permendagri</a:t>
            </a:r>
            <a:r>
              <a:rPr lang="en-US" dirty="0">
                <a:solidFill>
                  <a:schemeClr val="tx1"/>
                </a:solidFill>
              </a:rPr>
              <a:t> No.86 </a:t>
            </a:r>
            <a:r>
              <a:rPr lang="en-US" dirty="0" err="1">
                <a:solidFill>
                  <a:schemeClr val="tx1"/>
                </a:solidFill>
              </a:rPr>
              <a:t>Tahun</a:t>
            </a:r>
            <a:r>
              <a:rPr lang="en-US" dirty="0">
                <a:solidFill>
                  <a:schemeClr val="tx1"/>
                </a:solidFill>
              </a:rPr>
              <a:t> 2017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Permendagri</a:t>
            </a:r>
            <a:r>
              <a:rPr lang="en-US" dirty="0">
                <a:solidFill>
                  <a:schemeClr val="tx1"/>
                </a:solidFill>
              </a:rPr>
              <a:t> No.90 </a:t>
            </a:r>
            <a:r>
              <a:rPr lang="en-US" dirty="0" err="1">
                <a:solidFill>
                  <a:schemeClr val="tx1"/>
                </a:solidFill>
              </a:rPr>
              <a:t>Tahun</a:t>
            </a:r>
            <a:r>
              <a:rPr lang="en-US" dirty="0">
                <a:solidFill>
                  <a:schemeClr val="tx1"/>
                </a:solidFill>
              </a:rPr>
              <a:t> 2019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35563" y="6287465"/>
            <a:ext cx="10064887" cy="537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en-US" dirty="0" err="1">
                <a:solidFill>
                  <a:schemeClr val="tx1"/>
                </a:solidFill>
              </a:rPr>
              <a:t>Sebagian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Besar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Daerah </a:t>
            </a:r>
            <a:r>
              <a:rPr lang="en-US" dirty="0" err="1">
                <a:solidFill>
                  <a:schemeClr val="tx1"/>
                </a:solidFill>
              </a:rPr>
              <a:t>Belum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menyusun</a:t>
            </a:r>
            <a:r>
              <a:rPr lang="en-US" dirty="0">
                <a:solidFill>
                  <a:schemeClr val="tx1"/>
                </a:solidFill>
              </a:rPr>
              <a:t> Cascading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65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781"/>
            <a:ext cx="12192000" cy="6941165"/>
          </a:xfrm>
          <a:prstGeom prst="rect">
            <a:avLst/>
          </a:prstGeom>
        </p:spPr>
      </p:pic>
      <p:sp>
        <p:nvSpPr>
          <p:cNvPr id="4" name="Round Diagonal Corner Rectangle 3"/>
          <p:cNvSpPr/>
          <p:nvPr/>
        </p:nvSpPr>
        <p:spPr>
          <a:xfrm>
            <a:off x="983432" y="3789040"/>
            <a:ext cx="10513168" cy="2736304"/>
          </a:xfrm>
          <a:prstGeom prst="round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REKOMENDASI TINDAK LANJUT PENCAPAIAN</a:t>
            </a:r>
            <a:endParaRPr lang="en-ID" sz="4000" b="1" dirty="0" smtClean="0">
              <a:solidFill>
                <a:schemeClr val="tx1"/>
              </a:solidFill>
            </a:endParaRPr>
          </a:p>
          <a:p>
            <a:pPr lvl="1" algn="ctr"/>
            <a:r>
              <a:rPr lang="en-ID" sz="4000" b="1" dirty="0" smtClean="0">
                <a:solidFill>
                  <a:schemeClr val="tx1"/>
                </a:solidFill>
              </a:rPr>
              <a:t>RPJMD 2018-2023</a:t>
            </a:r>
          </a:p>
        </p:txBody>
      </p:sp>
      <p:pic>
        <p:nvPicPr>
          <p:cNvPr id="1026" name="Picture 2" descr="Image result for logo kalt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1340768"/>
            <a:ext cx="1944216" cy="237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39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47328" y="44624"/>
            <a:ext cx="4608512" cy="936104"/>
          </a:xfrm>
          <a:prstGeom prst="wedgeEllipseCallout">
            <a:avLst>
              <a:gd name="adj1" fmla="val -19080"/>
              <a:gd name="adj2" fmla="val 1129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 smtClean="0">
                <a:solidFill>
                  <a:schemeClr val="tx1"/>
                </a:solidFill>
              </a:rPr>
              <a:t>ANALISIS</a:t>
            </a:r>
            <a:endParaRPr lang="en-US" sz="33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33538"/>
            <a:ext cx="5084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42900" algn="just">
              <a:buFont typeface="Wingdings" panose="05000000000000000000" pitchFamily="2" charset="2"/>
              <a:buChar char="v"/>
            </a:pP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Metode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Kuantitatif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741883"/>
              </p:ext>
            </p:extLst>
          </p:nvPr>
        </p:nvGraphicFramePr>
        <p:xfrm>
          <a:off x="50412" y="2931237"/>
          <a:ext cx="11946296" cy="3903268"/>
        </p:xfrm>
        <a:graphic>
          <a:graphicData uri="http://schemas.openxmlformats.org/drawingml/2006/table">
            <a:tbl>
              <a:tblPr firstRow="1" firstCol="1" bandRow="1"/>
              <a:tblGrid>
                <a:gridCol w="649568">
                  <a:extLst>
                    <a:ext uri="{9D8B030D-6E8A-4147-A177-3AD203B41FA5}">
                      <a16:colId xmlns:a16="http://schemas.microsoft.com/office/drawing/2014/main" val="3298693501"/>
                    </a:ext>
                  </a:extLst>
                </a:gridCol>
                <a:gridCol w="2312702">
                  <a:extLst>
                    <a:ext uri="{9D8B030D-6E8A-4147-A177-3AD203B41FA5}">
                      <a16:colId xmlns:a16="http://schemas.microsoft.com/office/drawing/2014/main" val="1137805714"/>
                    </a:ext>
                  </a:extLst>
                </a:gridCol>
                <a:gridCol w="5275652">
                  <a:extLst>
                    <a:ext uri="{9D8B030D-6E8A-4147-A177-3AD203B41FA5}">
                      <a16:colId xmlns:a16="http://schemas.microsoft.com/office/drawing/2014/main" val="309114752"/>
                    </a:ext>
                  </a:extLst>
                </a:gridCol>
                <a:gridCol w="1626985">
                  <a:extLst>
                    <a:ext uri="{9D8B030D-6E8A-4147-A177-3AD203B41FA5}">
                      <a16:colId xmlns:a16="http://schemas.microsoft.com/office/drawing/2014/main" val="2634397969"/>
                    </a:ext>
                  </a:extLst>
                </a:gridCol>
                <a:gridCol w="2081389">
                  <a:extLst>
                    <a:ext uri="{9D8B030D-6E8A-4147-A177-3AD203B41FA5}">
                      <a16:colId xmlns:a16="http://schemas.microsoft.com/office/drawing/2014/main" val="1061323728"/>
                    </a:ext>
                  </a:extLst>
                </a:gridCol>
              </a:tblGrid>
              <a:tr h="301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Criteria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Simbol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885134"/>
                  </a:ext>
                </a:extLst>
              </a:tr>
              <a:tr h="12071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Tercapai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Melampaui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pertama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(2019-triwulan 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RPJMD (2023)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lebih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100%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Dasar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perhitungan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digunakan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adalah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2019 di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triwulan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RPJMD (2023)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173883"/>
                  </a:ext>
                </a:extLst>
              </a:tr>
              <a:tr h="12071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Akan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Tercapai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pertama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(2019-triwulan 3) 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RPJMD (2023)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antara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75%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kurang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100%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179589"/>
                  </a:ext>
                </a:extLst>
              </a:tr>
              <a:tr h="106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Upaya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Keras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Persentase capaian kinerja s/d tahun pertama (2019-triwulan 3)  dibandingkan dengan target akhir RPJMD (2023) kurang dari 75%</a:t>
                      </a: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310" marR="663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667211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910" r="37092" b="30591"/>
          <a:stretch/>
        </p:blipFill>
        <p:spPr>
          <a:xfrm>
            <a:off x="4367808" y="709353"/>
            <a:ext cx="7628901" cy="2165656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8703398" y="3388689"/>
            <a:ext cx="765923" cy="862363"/>
          </a:xfrm>
          <a:prstGeom prst="ellipse">
            <a:avLst/>
          </a:prstGeom>
          <a:solidFill>
            <a:srgbClr val="00B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8720299" y="4647081"/>
            <a:ext cx="698321" cy="721408"/>
          </a:xfrm>
          <a:prstGeom prst="triangl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rot="10800000">
            <a:off x="8720299" y="5897086"/>
            <a:ext cx="732122" cy="730307"/>
          </a:xfrm>
          <a:prstGeom prst="triangl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1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91544" y="116632"/>
            <a:ext cx="878497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4400" b="1" dirty="0" smtClean="0">
                <a:solidFill>
                  <a:schemeClr val="tx1"/>
                </a:solidFill>
              </a:rPr>
              <a:t>KESIMPULAN</a:t>
            </a: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8278" y="908720"/>
            <a:ext cx="11809312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 err="1">
                <a:solidFill>
                  <a:schemeClr val="tx1"/>
                </a:solidFill>
              </a:rPr>
              <a:t>P</a:t>
            </a:r>
            <a:r>
              <a:rPr lang="en-US" dirty="0" err="1" smtClean="0">
                <a:solidFill>
                  <a:schemeClr val="tx1"/>
                </a:solidFill>
              </a:rPr>
              <a:t>enilaian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capaian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berdasarkan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mendukung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pencapaian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Misi</a:t>
            </a:r>
            <a:r>
              <a:rPr lang="en-US" dirty="0">
                <a:solidFill>
                  <a:schemeClr val="tx1"/>
                </a:solidFill>
              </a:rPr>
              <a:t> 1 </a:t>
            </a:r>
            <a:r>
              <a:rPr lang="en-US" dirty="0" err="1">
                <a:solidFill>
                  <a:schemeClr val="tx1"/>
                </a:solidFill>
              </a:rPr>
              <a:t>sebesar</a:t>
            </a:r>
            <a:r>
              <a:rPr lang="en-US" dirty="0">
                <a:solidFill>
                  <a:schemeClr val="tx1"/>
                </a:solidFill>
              </a:rPr>
              <a:t> 56.52 %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total 23 program. 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Misi</a:t>
            </a:r>
            <a:r>
              <a:rPr lang="en-US" dirty="0">
                <a:solidFill>
                  <a:schemeClr val="tx1"/>
                </a:solidFill>
              </a:rPr>
              <a:t> 2 </a:t>
            </a:r>
            <a:r>
              <a:rPr lang="en-US" dirty="0" err="1">
                <a:solidFill>
                  <a:schemeClr val="tx1"/>
                </a:solidFill>
              </a:rPr>
              <a:t>nilai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capaian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sebesar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53.85 %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total 26 program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kinerja</a:t>
            </a:r>
            <a:r>
              <a:rPr lang="en-US" dirty="0" smtClean="0">
                <a:solidFill>
                  <a:schemeClr val="tx1"/>
                </a:solidFill>
              </a:rPr>
              <a:t> program </a:t>
            </a:r>
            <a:r>
              <a:rPr lang="en-US" dirty="0" err="1" smtClean="0">
                <a:solidFill>
                  <a:schemeClr val="tx1"/>
                </a:solidFill>
              </a:rPr>
              <a:t>prioritas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terhadap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pencapaian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Misi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3 </a:t>
            </a:r>
            <a:r>
              <a:rPr lang="en-US" dirty="0" err="1" smtClean="0">
                <a:solidFill>
                  <a:schemeClr val="tx1"/>
                </a:solidFill>
              </a:rPr>
              <a:t>sebesar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100 %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total 8 program. 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Misi</a:t>
            </a:r>
            <a:r>
              <a:rPr lang="en-US" dirty="0">
                <a:solidFill>
                  <a:schemeClr val="tx1"/>
                </a:solidFill>
              </a:rPr>
              <a:t> 4 </a:t>
            </a:r>
            <a:r>
              <a:rPr lang="en-US" dirty="0" err="1">
                <a:solidFill>
                  <a:schemeClr val="tx1"/>
                </a:solidFill>
              </a:rPr>
              <a:t>nilai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capaian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sebesar</a:t>
            </a:r>
            <a:r>
              <a:rPr lang="en-US" dirty="0">
                <a:solidFill>
                  <a:schemeClr val="tx1"/>
                </a:solidFill>
              </a:rPr>
              <a:t> 60 %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total 5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mendukung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pencapaian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Misi</a:t>
            </a:r>
            <a:r>
              <a:rPr lang="en-US" dirty="0">
                <a:solidFill>
                  <a:schemeClr val="tx1"/>
                </a:solidFill>
              </a:rPr>
              <a:t> 4,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Misi</a:t>
            </a:r>
            <a:r>
              <a:rPr lang="en-US" dirty="0">
                <a:solidFill>
                  <a:schemeClr val="tx1"/>
                </a:solidFill>
              </a:rPr>
              <a:t> 5 </a:t>
            </a:r>
            <a:r>
              <a:rPr lang="en-US" dirty="0" err="1">
                <a:solidFill>
                  <a:schemeClr val="tx1"/>
                </a:solidFill>
              </a:rPr>
              <a:t>nilai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capaian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sebesar</a:t>
            </a:r>
            <a:r>
              <a:rPr lang="en-US" dirty="0">
                <a:solidFill>
                  <a:schemeClr val="tx1"/>
                </a:solidFill>
              </a:rPr>
              <a:t> 75 %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8 program </a:t>
            </a:r>
            <a:r>
              <a:rPr lang="en-US" dirty="0" err="1">
                <a:solidFill>
                  <a:schemeClr val="tx1"/>
                </a:solidFill>
              </a:rPr>
              <a:t>prioritas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8278" y="2492896"/>
            <a:ext cx="11809312" cy="4248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 err="1" smtClean="0">
                <a:solidFill>
                  <a:schemeClr val="tx1"/>
                </a:solidFill>
              </a:rPr>
              <a:t>Usulan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Kebijakan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secara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Umum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sebagai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bagian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Evaluasi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adalah</a:t>
            </a:r>
            <a:r>
              <a:rPr lang="en-US" dirty="0" smtClean="0">
                <a:solidFill>
                  <a:schemeClr val="tx1"/>
                </a:solidFill>
              </a:rPr>
              <a:t> :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Perlunya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regulasi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melakukan</a:t>
            </a:r>
            <a:r>
              <a:rPr lang="en-US" dirty="0">
                <a:solidFill>
                  <a:schemeClr val="tx1"/>
                </a:solidFill>
              </a:rPr>
              <a:t>  “audit </a:t>
            </a:r>
            <a:r>
              <a:rPr lang="en-US" dirty="0" err="1">
                <a:solidFill>
                  <a:schemeClr val="tx1"/>
                </a:solidFill>
              </a:rPr>
              <a:t>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sumberdaya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alam</a:t>
            </a:r>
            <a:r>
              <a:rPr lang="en-US" dirty="0">
                <a:solidFill>
                  <a:schemeClr val="tx1"/>
                </a:solidFill>
              </a:rPr>
              <a:t>”, </a:t>
            </a:r>
            <a:r>
              <a:rPr lang="en-US" dirty="0" err="1">
                <a:solidFill>
                  <a:schemeClr val="tx1"/>
                </a:solidFill>
              </a:rPr>
              <a:t>pengawasan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pengendalian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produktifitas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hasil-hasil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sumberdaya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alam</a:t>
            </a:r>
            <a:r>
              <a:rPr lang="en-US" dirty="0">
                <a:solidFill>
                  <a:schemeClr val="tx1"/>
                </a:solidFill>
              </a:rPr>
              <a:t> di Kalimantan </a:t>
            </a:r>
            <a:r>
              <a:rPr lang="en-US" dirty="0" err="1">
                <a:solidFill>
                  <a:schemeClr val="tx1"/>
                </a:solidFill>
              </a:rPr>
              <a:t>Timur</a:t>
            </a:r>
            <a:endParaRPr lang="en-US" dirty="0">
              <a:solidFill>
                <a:schemeClr val="tx1"/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Evaluasi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RPJMD 2018-2023 yang </a:t>
            </a:r>
            <a:r>
              <a:rPr lang="en-US" dirty="0" err="1">
                <a:solidFill>
                  <a:schemeClr val="tx1"/>
                </a:solidFill>
              </a:rPr>
              <a:t>disesuaikan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perencanaan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pembangunan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nasional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yaitu</a:t>
            </a:r>
            <a:r>
              <a:rPr lang="en-US" dirty="0">
                <a:solidFill>
                  <a:schemeClr val="tx1"/>
                </a:solidFill>
              </a:rPr>
              <a:t> RPJMN 2019 - 2024 agar </a:t>
            </a:r>
            <a:r>
              <a:rPr lang="en-US" dirty="0" err="1">
                <a:solidFill>
                  <a:schemeClr val="tx1"/>
                </a:solidFill>
              </a:rPr>
              <a:t>terdapat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sinkronisasi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pusat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daerah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Peningkatan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kinerja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sektor-sektor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strategis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meningkatkan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pencapaian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pembangunan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membentuk</a:t>
            </a:r>
            <a:r>
              <a:rPr lang="en-US" dirty="0">
                <a:solidFill>
                  <a:schemeClr val="tx1"/>
                </a:solidFill>
              </a:rPr>
              <a:t> system </a:t>
            </a:r>
            <a:r>
              <a:rPr lang="en-US" dirty="0" err="1">
                <a:solidFill>
                  <a:schemeClr val="tx1"/>
                </a:solidFill>
              </a:rPr>
              <a:t>pemerintahan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beorientasi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pelayanan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public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Review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Penataan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Ruang</a:t>
            </a:r>
            <a:r>
              <a:rPr lang="en-US" dirty="0">
                <a:solidFill>
                  <a:schemeClr val="tx1"/>
                </a:solidFill>
              </a:rPr>
              <a:t> Wilayah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melakukan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verifikasi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sinkronisasi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kemampuan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kawasan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Membangun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sistem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koordinasi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intensif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antara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perangkat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daerah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mengembangkan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clear and good </a:t>
            </a:r>
            <a:r>
              <a:rPr lang="en-US" i="1" dirty="0" err="1">
                <a:solidFill>
                  <a:schemeClr val="tx1"/>
                </a:solidFill>
              </a:rPr>
              <a:t>governace</a:t>
            </a:r>
            <a:r>
              <a:rPr lang="en-US" i="1" dirty="0">
                <a:solidFill>
                  <a:schemeClr val="tx1"/>
                </a:solidFill>
              </a:rPr>
              <a:t> system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sehingga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tujuan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pemerintah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provinsi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tercapai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dukungan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aparaturnya</a:t>
            </a:r>
            <a:endParaRPr lang="en-US" dirty="0">
              <a:solidFill>
                <a:schemeClr val="tx1"/>
              </a:solidFill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Perlunya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penguatan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pemahaman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terhadap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aparatur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perangkat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daerah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terhadap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manajemen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perencanaan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pengelolaan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berbasis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pencapaian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visi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misi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Pemerintah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Provinsi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bukan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sekedar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pengerjaan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rutinitas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untuk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mendukung</a:t>
            </a:r>
            <a:r>
              <a:rPr lang="en-ID" dirty="0">
                <a:solidFill>
                  <a:schemeClr val="tx1"/>
                </a:solidFill>
              </a:rPr>
              <a:t> program </a:t>
            </a:r>
            <a:r>
              <a:rPr lang="en-ID" dirty="0" err="1">
                <a:solidFill>
                  <a:schemeClr val="tx1"/>
                </a:solidFill>
              </a:rPr>
              <a:t>kinerja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perangkat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 smtClean="0">
                <a:solidFill>
                  <a:schemeClr val="tx1"/>
                </a:solidFill>
              </a:rPr>
              <a:t>daerah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63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solidFill>
                <a:schemeClr val="tx1"/>
              </a:solidFill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47328" y="44624"/>
            <a:ext cx="4608512" cy="936104"/>
          </a:xfrm>
          <a:prstGeom prst="wedgeEllipseCallout">
            <a:avLst>
              <a:gd name="adj1" fmla="val -19080"/>
              <a:gd name="adj2" fmla="val 1129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 smtClean="0">
                <a:solidFill>
                  <a:schemeClr val="tx1"/>
                </a:solidFill>
              </a:rPr>
              <a:t>ANALISIS</a:t>
            </a:r>
            <a:endParaRPr lang="en-US" sz="33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33538"/>
            <a:ext cx="5084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42900" algn="just">
              <a:buFont typeface="Wingdings" panose="05000000000000000000" pitchFamily="2" charset="2"/>
              <a:buChar char="v"/>
            </a:pP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Metode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Kuantitatif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6061" r="27784" b="28653"/>
          <a:stretch/>
        </p:blipFill>
        <p:spPr>
          <a:xfrm>
            <a:off x="3935760" y="692696"/>
            <a:ext cx="8256240" cy="2668749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6931"/>
              </p:ext>
            </p:extLst>
          </p:nvPr>
        </p:nvGraphicFramePr>
        <p:xfrm>
          <a:off x="-13320" y="3479539"/>
          <a:ext cx="12205320" cy="3396106"/>
        </p:xfrm>
        <a:graphic>
          <a:graphicData uri="http://schemas.openxmlformats.org/drawingml/2006/table">
            <a:tbl>
              <a:tblPr firstRow="1" firstCol="1" bandRow="1"/>
              <a:tblGrid>
                <a:gridCol w="881134">
                  <a:extLst>
                    <a:ext uri="{9D8B030D-6E8A-4147-A177-3AD203B41FA5}">
                      <a16:colId xmlns:a16="http://schemas.microsoft.com/office/drawing/2014/main" val="2635985972"/>
                    </a:ext>
                  </a:extLst>
                </a:gridCol>
                <a:gridCol w="1464428">
                  <a:extLst>
                    <a:ext uri="{9D8B030D-6E8A-4147-A177-3AD203B41FA5}">
                      <a16:colId xmlns:a16="http://schemas.microsoft.com/office/drawing/2014/main" val="2464616253"/>
                    </a:ext>
                  </a:extLst>
                </a:gridCol>
                <a:gridCol w="6122551">
                  <a:extLst>
                    <a:ext uri="{9D8B030D-6E8A-4147-A177-3AD203B41FA5}">
                      <a16:colId xmlns:a16="http://schemas.microsoft.com/office/drawing/2014/main" val="2250097118"/>
                    </a:ext>
                  </a:extLst>
                </a:gridCol>
                <a:gridCol w="1484978">
                  <a:extLst>
                    <a:ext uri="{9D8B030D-6E8A-4147-A177-3AD203B41FA5}">
                      <a16:colId xmlns:a16="http://schemas.microsoft.com/office/drawing/2014/main" val="2824756552"/>
                    </a:ext>
                  </a:extLst>
                </a:gridCol>
                <a:gridCol w="2252229">
                  <a:extLst>
                    <a:ext uri="{9D8B030D-6E8A-4147-A177-3AD203B41FA5}">
                      <a16:colId xmlns:a16="http://schemas.microsoft.com/office/drawing/2014/main" val="3254096920"/>
                    </a:ext>
                  </a:extLst>
                </a:gridCol>
              </a:tblGrid>
              <a:tr h="273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Criteria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Simbol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991205"/>
                  </a:ext>
                </a:extLst>
              </a:tr>
              <a:tr h="914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Tercapai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Melampaui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pertama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(2019-triwulan 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RPJMD (2023)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sebesar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Dasar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perhitungan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digunakan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2019 di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triwulan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RPJMD (2023)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18542"/>
                  </a:ext>
                </a:extLst>
              </a:tr>
              <a:tr h="10671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Akan Tercapai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pertama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(2019-triwulan 3) 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RPJMD (2023)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lebih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besar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0%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kurang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77%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091972"/>
                  </a:ext>
                </a:extLst>
              </a:tr>
              <a:tr h="10671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Perlu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Upaya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Keras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Persentase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capaian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kinerja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s/d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tahun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pertama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(2019-triwulan 3) 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dibandingkan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target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RPJMD (2023)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lebih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besar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atau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dengan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77%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995" marR="59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298050"/>
                  </a:ext>
                </a:extLst>
              </a:tr>
            </a:tbl>
          </a:graphicData>
        </a:graphic>
      </p:graphicFrame>
      <p:sp>
        <p:nvSpPr>
          <p:cNvPr id="13" name="Oval 12"/>
          <p:cNvSpPr/>
          <p:nvPr/>
        </p:nvSpPr>
        <p:spPr>
          <a:xfrm>
            <a:off x="8794097" y="3802860"/>
            <a:ext cx="765923" cy="862363"/>
          </a:xfrm>
          <a:prstGeom prst="ellipse">
            <a:avLst/>
          </a:prstGeom>
          <a:solidFill>
            <a:srgbClr val="00B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8827898" y="4852773"/>
            <a:ext cx="698321" cy="721408"/>
          </a:xfrm>
          <a:prstGeom prst="triangl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10800000">
            <a:off x="8827898" y="5949280"/>
            <a:ext cx="732122" cy="730307"/>
          </a:xfrm>
          <a:prstGeom prst="triangle">
            <a:avLst/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7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-312712" y="-99392"/>
            <a:ext cx="4824536" cy="136815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 smtClean="0">
                <a:solidFill>
                  <a:schemeClr val="tx1"/>
                </a:solidFill>
              </a:rPr>
              <a:t>ANALISIS</a:t>
            </a:r>
            <a:endParaRPr lang="en-US" sz="33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8795" y="584684"/>
            <a:ext cx="44644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42900" algn="just">
              <a:buFont typeface="Wingdings" panose="05000000000000000000" pitchFamily="2" charset="2"/>
              <a:buChar char="v"/>
            </a:pPr>
            <a:r>
              <a:rPr lang="en-US" sz="33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Metode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Kualitatif</a:t>
            </a:r>
            <a:endParaRPr lang="en-US" sz="3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2771" y="1318360"/>
            <a:ext cx="12288688" cy="3744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Metode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kualitatif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digunakan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memfokuskan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proses </a:t>
            </a:r>
            <a:r>
              <a:rPr lang="en-ID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</a:t>
            </a:r>
            <a:r>
              <a:rPr lang="en-ID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yang </a:t>
            </a:r>
            <a:r>
              <a:rPr lang="en-ID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ID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Menganalisis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Komponen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Kegiatan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Misi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Pemerintah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Provinsi</a:t>
            </a:r>
            <a:endParaRPr lang="en-ID" sz="24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Menganalisis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Realisasi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Keuangan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Fisik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ID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r>
              <a:rPr lang="en-ID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RPJMD 2018-2023</a:t>
            </a:r>
            <a:endParaRPr lang="en-ID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Menganalisis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Kesesuaian</a:t>
            </a:r>
            <a:r>
              <a:rPr lang="en-US" sz="24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Prioritas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dilaksanakan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  <a:r>
              <a:rPr lang="en-US" sz="2400" b="1" u="sng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pencapaian</a:t>
            </a:r>
            <a:r>
              <a:rPr lang="en-US" sz="24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Misi</a:t>
            </a:r>
            <a:endParaRPr lang="en-US" sz="2400" b="1" u="sng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Rekomendasi</a:t>
            </a:r>
            <a:r>
              <a:rPr lang="en-US" sz="24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input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penyempurnaan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pencapaian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RPJMD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sinkronisasi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revisi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RPJMD </a:t>
            </a:r>
            <a:r>
              <a:rPr lang="en-US" sz="2400" b="1" u="sng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sz="2400" b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RPJMN</a:t>
            </a:r>
            <a:endParaRPr lang="en-US" sz="24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112376"/>
            <a:ext cx="3359695" cy="17456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112376"/>
            <a:ext cx="3168353" cy="17456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9" y="5112376"/>
            <a:ext cx="3240360" cy="17456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8408" y="5112376"/>
            <a:ext cx="2423591" cy="174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20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684245" y="1468023"/>
            <a:ext cx="1831357" cy="786244"/>
          </a:xfrm>
          <a:prstGeom prst="roundRect">
            <a:avLst/>
          </a:prstGeom>
          <a:solidFill>
            <a:srgbClr val="F7FA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id-ID" sz="1400" b="1" dirty="0">
                <a:solidFill>
                  <a:schemeClr val="tx1"/>
                </a:solidFill>
              </a:rPr>
              <a:t>Rencana Strategis SKPD</a:t>
            </a:r>
            <a:endParaRPr lang="id-ID" sz="1400" dirty="0">
              <a:solidFill>
                <a:schemeClr val="tx1"/>
              </a:solidFill>
            </a:endParaRPr>
          </a:p>
          <a:p>
            <a:pPr marL="177800" indent="-177800">
              <a:lnSpc>
                <a:spcPts val="1400"/>
              </a:lnSpc>
              <a:buFont typeface="Arial" pitchFamily="34" charset="0"/>
              <a:buChar char="•"/>
            </a:pPr>
            <a:r>
              <a:rPr lang="id-ID" sz="1400" dirty="0">
                <a:solidFill>
                  <a:schemeClr val="tx1"/>
                </a:solidFill>
              </a:rPr>
              <a:t>Renja SKPD</a:t>
            </a:r>
          </a:p>
          <a:p>
            <a:pPr marL="177800" indent="-177800">
              <a:lnSpc>
                <a:spcPts val="1400"/>
              </a:lnSpc>
              <a:buFont typeface="Arial" pitchFamily="34" charset="0"/>
              <a:buChar char="•"/>
            </a:pPr>
            <a:r>
              <a:rPr lang="id-ID" sz="1400" dirty="0">
                <a:solidFill>
                  <a:schemeClr val="tx1"/>
                </a:solidFill>
              </a:rPr>
              <a:t>RKA-SKPD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752602" y="595086"/>
            <a:ext cx="2864827" cy="595528"/>
          </a:xfrm>
          <a:prstGeom prst="roundRect">
            <a:avLst/>
          </a:prstGeom>
          <a:solidFill>
            <a:srgbClr val="06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id-ID" sz="1400" b="1" dirty="0">
                <a:solidFill>
                  <a:schemeClr val="tx1"/>
                </a:solidFill>
              </a:rPr>
              <a:t>RPJ</a:t>
            </a:r>
            <a:r>
              <a:rPr lang="en-US" sz="1400" b="1" dirty="0">
                <a:solidFill>
                  <a:schemeClr val="tx1"/>
                </a:solidFill>
              </a:rPr>
              <a:t>P</a:t>
            </a:r>
            <a:r>
              <a:rPr lang="id-ID" sz="1400" b="1" dirty="0">
                <a:solidFill>
                  <a:schemeClr val="tx1"/>
                </a:solidFill>
              </a:rPr>
              <a:t>D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id-ID" sz="1400" b="1" dirty="0">
                <a:solidFill>
                  <a:schemeClr val="tx1"/>
                </a:solidFill>
              </a:rPr>
              <a:t>Kalimantan Timur</a:t>
            </a:r>
          </a:p>
          <a:p>
            <a:pPr algn="ctr">
              <a:lnSpc>
                <a:spcPts val="1600"/>
              </a:lnSpc>
            </a:pPr>
            <a:r>
              <a:rPr lang="id-ID" sz="1400" b="1" dirty="0">
                <a:solidFill>
                  <a:schemeClr val="tx1"/>
                </a:solidFill>
              </a:rPr>
              <a:t>200</a:t>
            </a:r>
            <a:r>
              <a:rPr lang="en-US" sz="1400" b="1" dirty="0">
                <a:solidFill>
                  <a:schemeClr val="tx1"/>
                </a:solidFill>
              </a:rPr>
              <a:t>5</a:t>
            </a:r>
            <a:r>
              <a:rPr lang="id-ID" sz="1400" b="1" dirty="0">
                <a:solidFill>
                  <a:schemeClr val="tx1"/>
                </a:solidFill>
              </a:rPr>
              <a:t>-20</a:t>
            </a:r>
            <a:r>
              <a:rPr lang="en-US" sz="1400" b="1" dirty="0">
                <a:solidFill>
                  <a:schemeClr val="tx1"/>
                </a:solidFill>
              </a:rPr>
              <a:t>25</a:t>
            </a:r>
            <a:endParaRPr lang="id-ID" sz="1400" b="1" dirty="0">
              <a:solidFill>
                <a:schemeClr val="tx1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 rot="16200000">
            <a:off x="4610343" y="693038"/>
            <a:ext cx="458642" cy="398121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84085" y="5977565"/>
            <a:ext cx="5106126" cy="713523"/>
          </a:xfrm>
          <a:prstGeom prst="rect">
            <a:avLst/>
          </a:prstGeom>
          <a:solidFill>
            <a:srgbClr val="3EA9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id-ID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“BERANI  UNTUK  KALIMANTAN</a:t>
            </a:r>
            <a:r>
              <a:rPr lang="en-GB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TIMUR </a:t>
            </a:r>
          </a:p>
          <a:p>
            <a:pPr lvl="0" algn="ctr" defTabSz="914400">
              <a:defRPr/>
            </a:pPr>
            <a:r>
              <a:rPr lang="id-ID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BERDAULAT”</a:t>
            </a:r>
            <a:r>
              <a:rPr lang="en-GB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d-ID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529853" y="4914669"/>
            <a:ext cx="1616131" cy="5241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id-ID" sz="1400" b="1" dirty="0" smtClean="0">
                <a:solidFill>
                  <a:schemeClr val="tx1"/>
                </a:solidFill>
                <a:latin typeface="Eras Medium ITC" pitchFamily="34" charset="0"/>
              </a:rPr>
              <a:t>Analisis</a:t>
            </a:r>
            <a:r>
              <a:rPr lang="en-US" sz="1400" b="1" dirty="0" smtClean="0">
                <a:solidFill>
                  <a:schemeClr val="tx1"/>
                </a:solidFill>
                <a:latin typeface="Eras Medium ITC" pitchFamily="34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Eras Medium ITC" pitchFamily="34" charset="0"/>
              </a:rPr>
              <a:t>Kesesuaian</a:t>
            </a:r>
            <a:endParaRPr lang="id-ID" sz="1400" b="1" dirty="0">
              <a:solidFill>
                <a:schemeClr val="tx1"/>
              </a:solidFill>
              <a:latin typeface="Eras Medium ITC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513825" y="4933875"/>
            <a:ext cx="1632297" cy="5241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id-ID" sz="1400" b="1" dirty="0">
                <a:solidFill>
                  <a:schemeClr val="tx1"/>
                </a:solidFill>
                <a:latin typeface="Eras Medium ITC" pitchFamily="34" charset="0"/>
              </a:rPr>
              <a:t>Analisis Faktor </a:t>
            </a:r>
            <a:r>
              <a:rPr lang="id-ID" sz="1400" b="1" dirty="0" smtClean="0">
                <a:solidFill>
                  <a:schemeClr val="tx1"/>
                </a:solidFill>
                <a:latin typeface="Eras Medium ITC" pitchFamily="34" charset="0"/>
              </a:rPr>
              <a:t>Pen</a:t>
            </a:r>
            <a:r>
              <a:rPr lang="en-US" sz="1400" b="1" dirty="0" err="1" smtClean="0">
                <a:solidFill>
                  <a:schemeClr val="tx1"/>
                </a:solidFill>
                <a:latin typeface="Eras Medium ITC" pitchFamily="34" charset="0"/>
              </a:rPr>
              <a:t>dukung</a:t>
            </a:r>
            <a:r>
              <a:rPr lang="en-US" sz="1400" b="1" dirty="0" smtClean="0">
                <a:solidFill>
                  <a:schemeClr val="tx1"/>
                </a:solidFill>
                <a:latin typeface="Eras Medium ITC" pitchFamily="34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Eras Medium ITC" pitchFamily="34" charset="0"/>
              </a:rPr>
              <a:t>dan</a:t>
            </a:r>
            <a:r>
              <a:rPr lang="en-US" sz="1400" b="1" dirty="0" smtClean="0">
                <a:solidFill>
                  <a:schemeClr val="tx1"/>
                </a:solidFill>
                <a:latin typeface="Eras Medium ITC" pitchFamily="34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Eras Medium ITC" pitchFamily="34" charset="0"/>
              </a:rPr>
              <a:t>Penghambat</a:t>
            </a:r>
            <a:endParaRPr lang="id-ID" sz="1400" b="1" dirty="0">
              <a:solidFill>
                <a:schemeClr val="tx1"/>
              </a:solidFill>
              <a:latin typeface="Eras Medium ITC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534710" y="4914669"/>
            <a:ext cx="1691172" cy="5241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b="1" dirty="0">
                <a:solidFill>
                  <a:schemeClr val="tx1"/>
                </a:solidFill>
                <a:latin typeface="Eras Medium ITC" pitchFamily="34" charset="0"/>
              </a:rPr>
              <a:t>Rekomendasi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679456" y="4914669"/>
            <a:ext cx="1433236" cy="5241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id-ID" sz="1400" b="1" dirty="0">
                <a:solidFill>
                  <a:schemeClr val="tx1"/>
                </a:solidFill>
                <a:latin typeface="Eras Medium ITC" pitchFamily="34" charset="0"/>
              </a:rPr>
              <a:t>Analisis Kinerja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6145985" y="4980187"/>
            <a:ext cx="367841" cy="3276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8146122" y="4980187"/>
            <a:ext cx="437933" cy="3276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4112694" y="4980187"/>
            <a:ext cx="424483" cy="3276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56349" y="4176488"/>
            <a:ext cx="4245483" cy="389799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id-ID" sz="1400" b="1" dirty="0">
                <a:solidFill>
                  <a:schemeClr val="tx1"/>
                </a:solidFill>
              </a:rPr>
              <a:t>PROGRAM DAN KEGIATAN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id-ID" sz="1400" b="1" dirty="0">
                <a:solidFill>
                  <a:schemeClr val="tx1"/>
                </a:solidFill>
              </a:rPr>
              <a:t>PEMBANGUNAN</a:t>
            </a:r>
          </a:p>
        </p:txBody>
      </p:sp>
      <p:cxnSp>
        <p:nvCxnSpPr>
          <p:cNvPr id="21" name="Elbow Connector 20"/>
          <p:cNvCxnSpPr>
            <a:stCxn id="15" idx="2"/>
          </p:cNvCxnSpPr>
          <p:nvPr/>
        </p:nvCxnSpPr>
        <p:spPr>
          <a:xfrm rot="16200000" flipH="1">
            <a:off x="3152514" y="5682391"/>
            <a:ext cx="875135" cy="38801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13" idx="2"/>
          </p:cNvCxnSpPr>
          <p:nvPr/>
        </p:nvCxnSpPr>
        <p:spPr>
          <a:xfrm rot="5400000">
            <a:off x="6589288" y="5263452"/>
            <a:ext cx="546100" cy="9352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4" idx="2"/>
          </p:cNvCxnSpPr>
          <p:nvPr/>
        </p:nvCxnSpPr>
        <p:spPr>
          <a:xfrm rot="5400000">
            <a:off x="8694089" y="5627754"/>
            <a:ext cx="875135" cy="497284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668196" y="3250180"/>
            <a:ext cx="1831357" cy="695506"/>
          </a:xfrm>
          <a:prstGeom prst="rect">
            <a:avLst/>
          </a:prstGeom>
          <a:solidFill>
            <a:srgbClr val="F7FA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id-ID" sz="1400" b="1" dirty="0">
                <a:solidFill>
                  <a:schemeClr val="tx1"/>
                </a:solidFill>
              </a:rPr>
              <a:t>RKPD dan RAPBD</a:t>
            </a:r>
          </a:p>
          <a:p>
            <a:pPr algn="ctr">
              <a:lnSpc>
                <a:spcPts val="1700"/>
              </a:lnSpc>
            </a:pPr>
            <a:r>
              <a:rPr lang="id-ID" sz="1400" b="1" dirty="0">
                <a:solidFill>
                  <a:schemeClr val="tx1"/>
                </a:solidFill>
              </a:rPr>
              <a:t>Kabupaten</a:t>
            </a:r>
          </a:p>
        </p:txBody>
      </p:sp>
      <p:cxnSp>
        <p:nvCxnSpPr>
          <p:cNvPr id="30" name="Elbow Connector 29"/>
          <p:cNvCxnSpPr>
            <a:stCxn id="69" idx="2"/>
            <a:endCxn id="19" idx="1"/>
          </p:cNvCxnSpPr>
          <p:nvPr/>
        </p:nvCxnSpPr>
        <p:spPr>
          <a:xfrm rot="16200000" flipH="1">
            <a:off x="3537495" y="3652536"/>
            <a:ext cx="386772" cy="1050931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27" idx="2"/>
            <a:endCxn id="19" idx="3"/>
          </p:cNvCxnSpPr>
          <p:nvPr/>
        </p:nvCxnSpPr>
        <p:spPr>
          <a:xfrm rot="5400000">
            <a:off x="8830001" y="3617517"/>
            <a:ext cx="425700" cy="1082043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Left-Right Arrow 31"/>
          <p:cNvSpPr/>
          <p:nvPr/>
        </p:nvSpPr>
        <p:spPr>
          <a:xfrm>
            <a:off x="7911711" y="3490256"/>
            <a:ext cx="731004" cy="22546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34" name="Up-Down Arrow 33"/>
          <p:cNvSpPr/>
          <p:nvPr/>
        </p:nvSpPr>
        <p:spPr>
          <a:xfrm>
            <a:off x="9395771" y="2254267"/>
            <a:ext cx="358309" cy="977938"/>
          </a:xfrm>
          <a:prstGeom prst="up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5031024" y="595086"/>
            <a:ext cx="2891108" cy="595528"/>
          </a:xfrm>
          <a:prstGeom prst="roundRect">
            <a:avLst/>
          </a:prstGeom>
          <a:solidFill>
            <a:srgbClr val="06EA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id-ID" sz="1400" b="1" dirty="0">
                <a:solidFill>
                  <a:schemeClr val="tx1"/>
                </a:solidFill>
              </a:rPr>
              <a:t>RPJMD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endParaRPr lang="id-ID" sz="1400" b="1" dirty="0">
              <a:solidFill>
                <a:schemeClr val="tx1"/>
              </a:solidFill>
            </a:endParaRPr>
          </a:p>
          <a:p>
            <a:pPr algn="ctr">
              <a:lnSpc>
                <a:spcPts val="1800"/>
              </a:lnSpc>
            </a:pPr>
            <a:r>
              <a:rPr lang="id-ID" sz="1400" b="1" dirty="0">
                <a:solidFill>
                  <a:schemeClr val="tx1"/>
                </a:solidFill>
              </a:rPr>
              <a:t>Kalimantan Timur </a:t>
            </a:r>
            <a:r>
              <a:rPr lang="id-ID" sz="1400" b="1" dirty="0" smtClean="0">
                <a:solidFill>
                  <a:schemeClr val="tx1"/>
                </a:solidFill>
              </a:rPr>
              <a:t>201</a:t>
            </a:r>
            <a:r>
              <a:rPr lang="en-US" sz="1400" b="1" dirty="0">
                <a:solidFill>
                  <a:schemeClr val="tx1"/>
                </a:solidFill>
              </a:rPr>
              <a:t>8</a:t>
            </a:r>
            <a:r>
              <a:rPr lang="id-ID" sz="1400" b="1" dirty="0" smtClean="0">
                <a:solidFill>
                  <a:schemeClr val="tx1"/>
                </a:solidFill>
              </a:rPr>
              <a:t>-20</a:t>
            </a:r>
            <a:r>
              <a:rPr lang="en-US" sz="1400" b="1" dirty="0" smtClean="0">
                <a:solidFill>
                  <a:schemeClr val="tx1"/>
                </a:solidFill>
              </a:rPr>
              <a:t>23</a:t>
            </a:r>
            <a:endParaRPr lang="id-ID" sz="1400" b="1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19918" y="1190174"/>
            <a:ext cx="2985909" cy="3016435"/>
            <a:chOff x="3397755" y="1254962"/>
            <a:chExt cx="2700300" cy="2783880"/>
          </a:xfrm>
        </p:grpSpPr>
        <p:sp>
          <p:nvSpPr>
            <p:cNvPr id="4" name="Rectangle 3"/>
            <p:cNvSpPr/>
            <p:nvPr/>
          </p:nvSpPr>
          <p:spPr>
            <a:xfrm>
              <a:off x="3397755" y="1372923"/>
              <a:ext cx="2700300" cy="252436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8" name="Flowchart: Multidocument 7"/>
            <p:cNvSpPr/>
            <p:nvPr/>
          </p:nvSpPr>
          <p:spPr>
            <a:xfrm>
              <a:off x="3564542" y="2387388"/>
              <a:ext cx="2386693" cy="660582"/>
            </a:xfrm>
            <a:prstGeom prst="flowChartMultidocumen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800"/>
                </a:lnSpc>
              </a:pPr>
              <a:r>
                <a:rPr lang="id-ID" sz="1300" b="1" dirty="0">
                  <a:solidFill>
                    <a:schemeClr val="tx1"/>
                  </a:solidFill>
                </a:rPr>
                <a:t>STRATEGI DAN</a:t>
              </a:r>
              <a:r>
                <a:rPr lang="en-US" sz="1300" b="1" dirty="0">
                  <a:solidFill>
                    <a:schemeClr val="tx1"/>
                  </a:solidFill>
                </a:rPr>
                <a:t> </a:t>
              </a:r>
              <a:r>
                <a:rPr lang="id-ID" sz="1300" b="1" dirty="0">
                  <a:solidFill>
                    <a:schemeClr val="tx1"/>
                  </a:solidFill>
                </a:rPr>
                <a:t>KEBIJAKAN</a:t>
              </a:r>
            </a:p>
          </p:txBody>
        </p:sp>
        <p:sp>
          <p:nvSpPr>
            <p:cNvPr id="9" name="Flowchart: Multidocument 8"/>
            <p:cNvSpPr/>
            <p:nvPr/>
          </p:nvSpPr>
          <p:spPr>
            <a:xfrm>
              <a:off x="3596255" y="3189523"/>
              <a:ext cx="2386693" cy="613397"/>
            </a:xfrm>
            <a:prstGeom prst="flowChartMultidocumen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600"/>
                </a:lnSpc>
              </a:pPr>
              <a:r>
                <a:rPr lang="id-ID" sz="1300" b="1" dirty="0">
                  <a:solidFill>
                    <a:schemeClr val="tx1"/>
                  </a:solidFill>
                </a:rPr>
                <a:t>PRIORITAS</a:t>
              </a:r>
            </a:p>
            <a:p>
              <a:pPr algn="ctr">
                <a:lnSpc>
                  <a:spcPts val="1600"/>
                </a:lnSpc>
              </a:pPr>
              <a:r>
                <a:rPr lang="id-ID" sz="1300" b="1" dirty="0">
                  <a:solidFill>
                    <a:schemeClr val="tx1"/>
                  </a:solidFill>
                </a:rPr>
                <a:t>PEMBANGUNAN</a:t>
              </a: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4430189" y="3755736"/>
              <a:ext cx="583753" cy="283106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0" name="Down Arrow 19"/>
            <p:cNvSpPr/>
            <p:nvPr/>
          </p:nvSpPr>
          <p:spPr>
            <a:xfrm>
              <a:off x="4430189" y="2190621"/>
              <a:ext cx="583753" cy="243952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5" name="Flowchart: Multidocument 24"/>
            <p:cNvSpPr/>
            <p:nvPr/>
          </p:nvSpPr>
          <p:spPr>
            <a:xfrm>
              <a:off x="3564542" y="1490883"/>
              <a:ext cx="2386693" cy="722105"/>
            </a:xfrm>
            <a:prstGeom prst="flowChartMultidocumen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800"/>
                </a:lnSpc>
              </a:pPr>
              <a:r>
                <a:rPr lang="id-ID" sz="1300" b="1" dirty="0">
                  <a:solidFill>
                    <a:schemeClr val="tx1"/>
                  </a:solidFill>
                </a:rPr>
                <a:t>VISI, MISI, </a:t>
              </a:r>
            </a:p>
            <a:p>
              <a:pPr algn="ctr">
                <a:lnSpc>
                  <a:spcPts val="1800"/>
                </a:lnSpc>
              </a:pPr>
              <a:r>
                <a:rPr lang="id-ID" sz="1300" b="1" dirty="0">
                  <a:solidFill>
                    <a:schemeClr val="tx1"/>
                  </a:solidFill>
                </a:rPr>
                <a:t>TUJUAN DAN SASARAN</a:t>
              </a:r>
            </a:p>
          </p:txBody>
        </p:sp>
        <p:sp>
          <p:nvSpPr>
            <p:cNvPr id="26" name="Down Arrow 25"/>
            <p:cNvSpPr/>
            <p:nvPr/>
          </p:nvSpPr>
          <p:spPr>
            <a:xfrm>
              <a:off x="4430189" y="2953601"/>
              <a:ext cx="583753" cy="283106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41" name="Down Arrow 40"/>
            <p:cNvSpPr/>
            <p:nvPr/>
          </p:nvSpPr>
          <p:spPr>
            <a:xfrm>
              <a:off x="4430189" y="1254962"/>
              <a:ext cx="583753" cy="235922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60" name="Left-Right Arrow 59"/>
          <p:cNvSpPr/>
          <p:nvPr/>
        </p:nvSpPr>
        <p:spPr>
          <a:xfrm>
            <a:off x="7922132" y="1745362"/>
            <a:ext cx="731004" cy="22546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1" name="Left-Right Arrow 60"/>
          <p:cNvSpPr/>
          <p:nvPr/>
        </p:nvSpPr>
        <p:spPr>
          <a:xfrm>
            <a:off x="4171673" y="1745362"/>
            <a:ext cx="731004" cy="22546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4164349" y="3478005"/>
            <a:ext cx="731004" cy="22546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2286305" y="1432073"/>
            <a:ext cx="1872884" cy="833483"/>
          </a:xfrm>
          <a:prstGeom prst="roundRect">
            <a:avLst/>
          </a:prstGeom>
          <a:solidFill>
            <a:srgbClr val="F7FA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id-ID" sz="1400" b="1" dirty="0">
                <a:solidFill>
                  <a:schemeClr val="tx1"/>
                </a:solidFill>
              </a:rPr>
              <a:t>RPJMD Kabupaten/Kota</a:t>
            </a:r>
          </a:p>
          <a:p>
            <a:pPr algn="ctr">
              <a:lnSpc>
                <a:spcPts val="400"/>
              </a:lnSpc>
            </a:pPr>
            <a:endParaRPr lang="id-ID" sz="1400" dirty="0">
              <a:solidFill>
                <a:schemeClr val="tx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285971" y="3195579"/>
            <a:ext cx="1838893" cy="789037"/>
          </a:xfrm>
          <a:prstGeom prst="rect">
            <a:avLst/>
          </a:prstGeom>
          <a:solidFill>
            <a:srgbClr val="F7FA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id-ID" sz="1400" b="1" dirty="0">
                <a:solidFill>
                  <a:schemeClr val="tx1"/>
                </a:solidFill>
              </a:rPr>
              <a:t>RKPD Kabupaten/Kota</a:t>
            </a:r>
          </a:p>
        </p:txBody>
      </p:sp>
      <p:sp>
        <p:nvSpPr>
          <p:cNvPr id="92" name="Up-Down Arrow 91"/>
          <p:cNvSpPr/>
          <p:nvPr/>
        </p:nvSpPr>
        <p:spPr>
          <a:xfrm>
            <a:off x="3015289" y="2278505"/>
            <a:ext cx="358309" cy="896505"/>
          </a:xfrm>
          <a:prstGeom prst="up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cxnSp>
        <p:nvCxnSpPr>
          <p:cNvPr id="43" name="Elbow Connector 42"/>
          <p:cNvCxnSpPr>
            <a:stCxn id="12" idx="2"/>
          </p:cNvCxnSpPr>
          <p:nvPr/>
        </p:nvCxnSpPr>
        <p:spPr>
          <a:xfrm rot="16200000" flipH="1">
            <a:off x="5734785" y="5041964"/>
            <a:ext cx="292256" cy="1085991"/>
          </a:xfrm>
          <a:prstGeom prst="bentConnector2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-24680" y="0"/>
            <a:ext cx="864096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KERANGKA ALUR EVALUASI TAHUN PERTAMA RPJMD 2018-2023</a:t>
            </a:r>
            <a:endParaRPr lang="en-US" sz="2000" b="1" dirty="0">
              <a:solidFill>
                <a:schemeClr val="tx1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96074" y="4557489"/>
            <a:ext cx="5984222" cy="376385"/>
            <a:chOff x="1872074" y="4557487"/>
            <a:chExt cx="5984222" cy="376385"/>
          </a:xfrm>
        </p:grpSpPr>
        <p:cxnSp>
          <p:nvCxnSpPr>
            <p:cNvPr id="36" name="Elbow Connector 35"/>
            <p:cNvCxnSpPr>
              <a:stCxn id="19" idx="2"/>
              <a:endCxn id="15" idx="0"/>
            </p:cNvCxnSpPr>
            <p:nvPr/>
          </p:nvCxnSpPr>
          <p:spPr>
            <a:xfrm rot="5400000">
              <a:off x="3189391" y="3248969"/>
              <a:ext cx="348382" cy="2983015"/>
            </a:xfrm>
            <a:prstGeom prst="bentConnector3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lbow Connector 37"/>
            <p:cNvCxnSpPr>
              <a:endCxn id="13" idx="0"/>
            </p:cNvCxnSpPr>
            <p:nvPr/>
          </p:nvCxnSpPr>
          <p:spPr>
            <a:xfrm rot="16200000" flipH="1">
              <a:off x="5142338" y="4270238"/>
              <a:ext cx="376385" cy="950883"/>
            </a:xfrm>
            <a:prstGeom prst="bentConnector3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lbow Connector 38"/>
            <p:cNvCxnSpPr>
              <a:endCxn id="14" idx="0"/>
            </p:cNvCxnSpPr>
            <p:nvPr/>
          </p:nvCxnSpPr>
          <p:spPr>
            <a:xfrm rot="16200000" flipH="1">
              <a:off x="6177103" y="3235473"/>
              <a:ext cx="357179" cy="3001207"/>
            </a:xfrm>
            <a:prstGeom prst="bentConnector3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19" idx="2"/>
              <a:endCxn id="12" idx="0"/>
            </p:cNvCxnSpPr>
            <p:nvPr/>
          </p:nvCxnSpPr>
          <p:spPr>
            <a:xfrm rot="5400000">
              <a:off x="4160312" y="4219890"/>
              <a:ext cx="348382" cy="1041172"/>
            </a:xfrm>
            <a:prstGeom prst="bentConnector3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5816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7931</TotalTime>
  <Words>8944</Words>
  <Application>Microsoft Office PowerPoint</Application>
  <PresentationFormat>Widescreen</PresentationFormat>
  <Paragraphs>1213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64</vt:i4>
      </vt:variant>
    </vt:vector>
  </HeadingPairs>
  <TitlesOfParts>
    <vt:vector size="80" baseType="lpstr">
      <vt:lpstr>맑은 고딕</vt:lpstr>
      <vt:lpstr>Arial</vt:lpstr>
      <vt:lpstr>Arial Black</vt:lpstr>
      <vt:lpstr>Calibri</vt:lpstr>
      <vt:lpstr>Calibri Light</vt:lpstr>
      <vt:lpstr>Cambria</vt:lpstr>
      <vt:lpstr>Eras Medium ITC</vt:lpstr>
      <vt:lpstr>Segoe UI Semibold</vt:lpstr>
      <vt:lpstr>Symbol</vt:lpstr>
      <vt:lpstr>Times New Roman</vt:lpstr>
      <vt:lpstr>Wingdings</vt:lpstr>
      <vt:lpstr>Diseño predeterminado</vt:lpstr>
      <vt:lpstr>1_Diseño predeterminado</vt:lpstr>
      <vt:lpstr>1_Office Theme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SURYA NR</cp:lastModifiedBy>
  <cp:revision>840</cp:revision>
  <dcterms:created xsi:type="dcterms:W3CDTF">2010-05-23T14:28:12Z</dcterms:created>
  <dcterms:modified xsi:type="dcterms:W3CDTF">2020-02-20T06:43:07Z</dcterms:modified>
</cp:coreProperties>
</file>