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6" r:id="rId3"/>
    <p:sldId id="260" r:id="rId4"/>
    <p:sldId id="263" r:id="rId5"/>
    <p:sldId id="326" r:id="rId6"/>
    <p:sldId id="258" r:id="rId7"/>
    <p:sldId id="264" r:id="rId8"/>
    <p:sldId id="262" r:id="rId9"/>
    <p:sldId id="282" r:id="rId10"/>
    <p:sldId id="355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66" r:id="rId26"/>
    <p:sldId id="267" r:id="rId27"/>
    <p:sldId id="268" r:id="rId28"/>
    <p:sldId id="271" r:id="rId29"/>
    <p:sldId id="272" r:id="rId30"/>
    <p:sldId id="354" r:id="rId31"/>
  </p:sldIdLst>
  <p:sldSz cx="12192000" cy="7740650"/>
  <p:notesSz cx="11209338" cy="70691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  <p15:guide id="3" orient="horz" pos="34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BD2"/>
    <a:srgbClr val="664EBE"/>
    <a:srgbClr val="1C1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32" y="90"/>
      </p:cViewPr>
      <p:guideLst>
        <p:guide orient="horz" pos="3016"/>
        <p:guide pos="2320"/>
        <p:guide orient="horz" pos="34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57380" cy="353457"/>
          </a:xfrm>
          <a:prstGeom prst="rect">
            <a:avLst/>
          </a:prstGeom>
        </p:spPr>
        <p:txBody>
          <a:bodyPr vert="horz" lIns="104443" tIns="52221" rIns="104443" bIns="52221" rtlCol="0"/>
          <a:lstStyle>
            <a:lvl1pPr algn="l">
              <a:defRPr sz="14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349364" y="0"/>
            <a:ext cx="4857380" cy="353457"/>
          </a:xfrm>
          <a:prstGeom prst="rect">
            <a:avLst/>
          </a:prstGeom>
        </p:spPr>
        <p:txBody>
          <a:bodyPr vert="horz" lIns="104443" tIns="52221" rIns="104443" bIns="52221" rtlCol="0"/>
          <a:lstStyle>
            <a:lvl1pPr algn="r">
              <a:defRPr sz="1400"/>
            </a:lvl1pPr>
          </a:lstStyle>
          <a:p>
            <a:fld id="{4A9A3D38-4F89-419A-80FB-EB2E5AF1224D}" type="datetimeFigureOut">
              <a:rPr lang="id-ID" smtClean="0"/>
              <a:t>27/09/2021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14454"/>
            <a:ext cx="4857380" cy="353457"/>
          </a:xfrm>
          <a:prstGeom prst="rect">
            <a:avLst/>
          </a:prstGeom>
        </p:spPr>
        <p:txBody>
          <a:bodyPr vert="horz" lIns="104443" tIns="52221" rIns="104443" bIns="52221" rtlCol="0" anchor="b"/>
          <a:lstStyle>
            <a:lvl1pPr algn="l">
              <a:defRPr sz="14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49364" y="6714454"/>
            <a:ext cx="4857380" cy="353457"/>
          </a:xfrm>
          <a:prstGeom prst="rect">
            <a:avLst/>
          </a:prstGeom>
        </p:spPr>
        <p:txBody>
          <a:bodyPr vert="horz" lIns="104443" tIns="52221" rIns="104443" bIns="52221" rtlCol="0" anchor="b"/>
          <a:lstStyle>
            <a:lvl1pPr algn="r">
              <a:defRPr sz="1400"/>
            </a:lvl1pPr>
          </a:lstStyle>
          <a:p>
            <a:fld id="{AB830F89-4027-49E9-A6A8-30F8028EF2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841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57380" cy="354685"/>
          </a:xfrm>
          <a:prstGeom prst="rect">
            <a:avLst/>
          </a:prstGeom>
        </p:spPr>
        <p:txBody>
          <a:bodyPr vert="horz" lIns="104443" tIns="52221" rIns="104443" bIns="52221" rtlCol="0"/>
          <a:lstStyle>
            <a:lvl1pPr algn="l">
              <a:defRPr sz="14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349364" y="0"/>
            <a:ext cx="4857380" cy="354685"/>
          </a:xfrm>
          <a:prstGeom prst="rect">
            <a:avLst/>
          </a:prstGeom>
        </p:spPr>
        <p:txBody>
          <a:bodyPr vert="horz" lIns="104443" tIns="52221" rIns="104443" bIns="52221" rtlCol="0"/>
          <a:lstStyle>
            <a:lvl1pPr algn="r">
              <a:defRPr sz="1400"/>
            </a:lvl1pPr>
          </a:lstStyle>
          <a:p>
            <a:fld id="{8405A6A9-1F44-43F0-BD08-3F90973BD356}" type="datetimeFigureOut">
              <a:rPr lang="en-ID" smtClean="0"/>
              <a:t>27/09/2021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25863" y="884238"/>
            <a:ext cx="3757612" cy="238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443" tIns="52221" rIns="104443" bIns="52221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0934" y="3402022"/>
            <a:ext cx="8967470" cy="2783474"/>
          </a:xfrm>
          <a:prstGeom prst="rect">
            <a:avLst/>
          </a:prstGeom>
        </p:spPr>
        <p:txBody>
          <a:bodyPr vert="horz" lIns="104443" tIns="52221" rIns="104443" bIns="522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14454"/>
            <a:ext cx="4857380" cy="354684"/>
          </a:xfrm>
          <a:prstGeom prst="rect">
            <a:avLst/>
          </a:prstGeom>
        </p:spPr>
        <p:txBody>
          <a:bodyPr vert="horz" lIns="104443" tIns="52221" rIns="104443" bIns="52221" rtlCol="0" anchor="b"/>
          <a:lstStyle>
            <a:lvl1pPr algn="l">
              <a:defRPr sz="14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49364" y="6714454"/>
            <a:ext cx="4857380" cy="354684"/>
          </a:xfrm>
          <a:prstGeom prst="rect">
            <a:avLst/>
          </a:prstGeom>
        </p:spPr>
        <p:txBody>
          <a:bodyPr vert="horz" lIns="104443" tIns="52221" rIns="104443" bIns="52221" rtlCol="0" anchor="b"/>
          <a:lstStyle>
            <a:lvl1pPr algn="r">
              <a:defRPr sz="1400"/>
            </a:lvl1pPr>
          </a:lstStyle>
          <a:p>
            <a:fld id="{4B39AF92-99C2-4055-903E-6A9B9E3777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477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7881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149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7608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6512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7764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4627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4981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7582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0250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9077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6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6477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5801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3590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130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3927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2841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7998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7504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978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914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9300" y="576263"/>
            <a:ext cx="4532313" cy="2878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A68A-13AE-4D4A-B81F-E7DACD2C93D1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66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289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7139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734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8826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870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6857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884238"/>
            <a:ext cx="3757612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9AF92-99C2-4055-903E-6A9B9E3777F3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378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7655-D708-4EA6-9A9C-1952FB418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6815"/>
            <a:ext cx="9144000" cy="26948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A78258-E805-4D1B-9232-783EAEF33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5633"/>
            <a:ext cx="9144000" cy="186886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FF229-D2D1-4194-B147-B2CC8E37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9/27/2021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76411-B448-4BF0-BEE9-57B3F5E0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D89E4-AA7E-4D74-B4E0-031C7195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80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3128-8DBE-4708-B5C0-D4EAF46D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3839D-05D8-4F33-B3C0-FA21F9148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9102-E3BF-42C7-BDCA-1ADD67E6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9/27/2021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EEFFC-5771-43FC-89F4-29F508E0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F341E-0B29-4E56-B1D0-71CE1674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8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826E7-CE9A-4B07-AAA7-75BEAB606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12118"/>
            <a:ext cx="2628900" cy="65598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41D2E-1AC0-42A2-B54B-1FD35E645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12118"/>
            <a:ext cx="7734300" cy="65598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9F674-C5BE-4DA0-9525-F19DC20F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9/27/2021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4FB30-7542-47EB-94D7-10B8C8A0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FDF88-4EB8-4A0A-B067-66BCB4AA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639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9600" y="-34045"/>
            <a:ext cx="10972800" cy="1290108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215600" y="1806154"/>
            <a:ext cx="9760800" cy="560706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49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83208"/>
            <a:ext cx="11573197" cy="8174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735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941E-F601-4DD9-931A-6ABAE583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124D7-9D81-44F5-8442-9DB6DC0E9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B2EBE-E724-4192-8207-4B75EEB2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9/27/2021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2C4DB-28E1-441B-9682-5035D392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9D9F3-48D7-4B53-9E37-E3D91FE4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00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8A3A-F59E-471C-A448-18F47FA7F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9788"/>
            <a:ext cx="10515600" cy="321989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70B0B-2E00-4734-9EDD-133A6143E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80144"/>
            <a:ext cx="10515600" cy="16932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79550-BFB8-4166-84A2-0E58602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9/27/2021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F3CA4-8F60-4F63-ACB2-521AFA06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17C8D-827D-47A7-A6B3-9B1BF43F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61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AD8A-71EC-4B2E-B976-B3F8E3EA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4772B-15FB-4D9F-BA39-192BBCF25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0590"/>
            <a:ext cx="5181600" cy="4911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705C5-1BA0-4BF7-89BF-F6577092D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0590"/>
            <a:ext cx="5181600" cy="4911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484F3-EF09-45F7-9F78-856F245D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9/27/2021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0AA0E-6B38-4E4B-AF9F-62F2709A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2EBC7-738C-46BE-A82B-B5082C30D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89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DCDD-DC4E-4AB1-ADC1-6D25D87C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2118"/>
            <a:ext cx="10515600" cy="14961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0B76E-7EBE-4F51-9B2D-21CBBA08A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97535"/>
            <a:ext cx="5157787" cy="929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EE6D3-63AF-48E9-8600-49995AD35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27487"/>
            <a:ext cx="5157787" cy="4158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30979-31D6-4385-87BD-B4D1DBC0D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7535"/>
            <a:ext cx="5183188" cy="929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83707-7AD0-4205-B170-6A48FBFF9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7487"/>
            <a:ext cx="5183188" cy="4158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44A42-B311-41F1-BC5B-A144CB56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9/27/2021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F512D-54FC-4782-9C1D-B81E4F8B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C738E-42CB-4B64-9861-13EB78B4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51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E775-2A0A-4B6A-902A-C39CEAED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BF7CF3-0A13-4025-9A7A-D3E3E4D7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9/27/2021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D23C9-168C-4737-B6D3-593C6868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81981-E88D-42CE-B15F-F984A26A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94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039DF-BCE2-40C3-9615-7A32672D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9/27/2021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9B653-AB6C-4798-ACCE-BD2B4B5B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26D3D-E2D4-4309-AEFF-C566EDF5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FAF2-C7AB-41B6-9FA9-2C36FCA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16043"/>
            <a:ext cx="3932237" cy="18061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9E0B4-F335-4B98-9979-BAC27C53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14511"/>
            <a:ext cx="6172200" cy="55008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F5A9A-F9F6-469C-AEE0-C4BDCEEB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22195"/>
            <a:ext cx="3932237" cy="43021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0FF38-F6B7-4DD0-ACE7-CD3A5A43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9/27/2021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42371-4539-48EB-9121-EFE9B6BE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4F6A8-8368-4DEA-9E79-41D78F50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69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0C0D-E8C5-4F15-A0DC-681A38CD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16043"/>
            <a:ext cx="3932237" cy="18061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65B53-5C80-4173-A971-014EA04A7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14511"/>
            <a:ext cx="6172200" cy="5500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9CF9D-873F-4959-9532-B8F850F9A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22195"/>
            <a:ext cx="3932237" cy="43021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C70DB-419F-4E6D-807E-DA2296B2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9/27/2021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D9EEF-B324-4E79-92DC-492CFC07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3B613-0ED2-4613-B16B-2502C9EA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07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C36E5-DB7C-4568-850B-6625313E1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118"/>
            <a:ext cx="10515600" cy="149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76A5C-04D4-4A93-8815-A420A3B64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0590"/>
            <a:ext cx="10515600" cy="491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3BB3-AC58-4C55-AF52-E9B551810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174436"/>
            <a:ext cx="2743200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9/27/2021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5F6FD-30E4-48CE-B944-17F3CF05A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174436"/>
            <a:ext cx="4114800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D514F-2508-44DB-92FB-0A5C3222E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7174436"/>
            <a:ext cx="2743200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88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604" y="-28711"/>
            <a:ext cx="12192000" cy="7726315"/>
          </a:xfrm>
          <a:prstGeom prst="rect">
            <a:avLst/>
          </a:prstGeom>
          <a:solidFill>
            <a:srgbClr val="64CBD2"/>
          </a:solidFill>
        </p:spPr>
      </p:pic>
      <p:sp>
        <p:nvSpPr>
          <p:cNvPr id="8" name="TextBox 2"/>
          <p:cNvSpPr txBox="1"/>
          <p:nvPr/>
        </p:nvSpPr>
        <p:spPr>
          <a:xfrm>
            <a:off x="2608802" y="1757157"/>
            <a:ext cx="7196009" cy="19620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5115"/>
              </a:lnSpc>
            </a:pPr>
            <a:r>
              <a:rPr lang="en-CA" sz="4000" b="1" dirty="0">
                <a:solidFill>
                  <a:srgbClr val="EBF0DE"/>
                </a:solidFill>
                <a:latin typeface="Aharoni Bold"/>
                <a:cs typeface="Aharoni Bold"/>
              </a:rPr>
              <a:t>PERAN SETDA PROV. KALTIM</a:t>
            </a:r>
          </a:p>
          <a:p>
            <a:pPr algn="ctr">
              <a:lnSpc>
                <a:spcPts val="5115"/>
              </a:lnSpc>
            </a:pPr>
            <a:r>
              <a:rPr lang="en-CA" sz="3600" b="1" dirty="0">
                <a:solidFill>
                  <a:srgbClr val="EBF0DE"/>
                </a:solidFill>
                <a:latin typeface="Aharoni Bold"/>
                <a:cs typeface="Aharoni Bold"/>
              </a:rPr>
              <a:t>SELAKU SEKRETARIAT</a:t>
            </a:r>
          </a:p>
          <a:p>
            <a:pPr>
              <a:lnSpc>
                <a:spcPts val="5115"/>
              </a:lnSpc>
            </a:pPr>
            <a:endParaRPr lang="en-CA" sz="4432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4112" y="3240278"/>
            <a:ext cx="11085388" cy="196207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CA" sz="3600" b="1" dirty="0">
                <a:solidFill>
                  <a:srgbClr val="EBF0DE"/>
                </a:solidFill>
                <a:latin typeface="Aharoni Bold"/>
                <a:cs typeface="Aharoni Bold"/>
              </a:rPr>
              <a:t>GUBERNUR SEBAGAI WAKIL </a:t>
            </a:r>
            <a:r>
              <a:rPr lang="en-CA" sz="3600" b="1" dirty="0">
                <a:solidFill>
                  <a:srgbClr val="FFFFFF"/>
                </a:solidFill>
                <a:latin typeface="Aharoni Bold"/>
                <a:cs typeface="Aharoni Bold"/>
              </a:rPr>
              <a:t>PEMERINTAH PUSAT</a:t>
            </a:r>
          </a:p>
          <a:p>
            <a:pPr algn="ctr">
              <a:lnSpc>
                <a:spcPts val="5060"/>
              </a:lnSpc>
            </a:pPr>
            <a:r>
              <a:rPr lang="en-CA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(GWPP)</a:t>
            </a:r>
          </a:p>
          <a:p>
            <a:pPr>
              <a:lnSpc>
                <a:spcPts val="5060"/>
              </a:lnSpc>
            </a:pPr>
            <a:endParaRPr lang="en-CA" sz="4429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27848" y="5264115"/>
            <a:ext cx="253434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CA" sz="2789" b="1" dirty="0">
                <a:solidFill>
                  <a:srgbClr val="FFFFFF"/>
                </a:solidFill>
                <a:latin typeface="Agency FB Bold"/>
                <a:cs typeface="Agency FB Bold"/>
              </a:rPr>
              <a:t>H. </a:t>
            </a:r>
            <a:r>
              <a:rPr lang="en-CA" sz="2789" b="1" dirty="0" err="1">
                <a:solidFill>
                  <a:srgbClr val="FFFFFF"/>
                </a:solidFill>
                <a:latin typeface="Agency FB Bold"/>
                <a:cs typeface="Agency FB Bold"/>
              </a:rPr>
              <a:t>Imanudin</a:t>
            </a:r>
            <a:r>
              <a:rPr lang="en-CA" sz="2789" b="1" dirty="0">
                <a:solidFill>
                  <a:srgbClr val="FFFFFF"/>
                </a:solidFill>
                <a:latin typeface="Agency FB Bold"/>
                <a:cs typeface="Agency FB Bold"/>
              </a:rPr>
              <a:t>, S.H.,M.M</a:t>
            </a:r>
          </a:p>
          <a:p>
            <a:pPr>
              <a:lnSpc>
                <a:spcPts val="3160"/>
              </a:lnSpc>
            </a:pPr>
            <a:endParaRPr lang="en-CA" sz="2779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06068" y="5748431"/>
            <a:ext cx="7745838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160"/>
              </a:lnSpc>
            </a:pPr>
            <a:r>
              <a:rPr lang="en-CA" sz="2779" dirty="0" err="1">
                <a:solidFill>
                  <a:srgbClr val="FFFFFF"/>
                </a:solidFill>
                <a:latin typeface="Agency FB"/>
                <a:cs typeface="Agency FB"/>
              </a:rPr>
              <a:t>Kepala</a:t>
            </a:r>
            <a:r>
              <a:rPr lang="en-CA" sz="2779" dirty="0">
                <a:solidFill>
                  <a:srgbClr val="FFFFFF"/>
                </a:solidFill>
                <a:latin typeface="Agency FB"/>
                <a:cs typeface="Agency FB"/>
              </a:rPr>
              <a:t> Bagian </a:t>
            </a:r>
            <a:r>
              <a:rPr lang="en-CA" sz="2779" dirty="0" err="1">
                <a:solidFill>
                  <a:srgbClr val="FFFFFF"/>
                </a:solidFill>
                <a:latin typeface="Agency FB"/>
                <a:cs typeface="Agency FB"/>
              </a:rPr>
              <a:t>Pemerintahan</a:t>
            </a:r>
            <a:r>
              <a:rPr lang="en-CA" sz="2779" dirty="0">
                <a:solidFill>
                  <a:srgbClr val="FFFFFF"/>
                </a:solidFill>
                <a:latin typeface="Agency FB"/>
                <a:cs typeface="Agency FB"/>
              </a:rPr>
              <a:t> Biro </a:t>
            </a:r>
            <a:r>
              <a:rPr lang="en-CA" sz="2779" dirty="0" err="1">
                <a:solidFill>
                  <a:srgbClr val="FFFFFF"/>
                </a:solidFill>
                <a:latin typeface="Agency FB"/>
                <a:cs typeface="Agency FB"/>
              </a:rPr>
              <a:t>Pemerintahan</a:t>
            </a:r>
            <a:r>
              <a:rPr lang="en-CA" sz="2779" dirty="0">
                <a:solidFill>
                  <a:srgbClr val="FFFFFF"/>
                </a:solidFill>
                <a:latin typeface="Agency FB"/>
                <a:cs typeface="Agency FB"/>
              </a:rPr>
              <a:t> dan </a:t>
            </a:r>
            <a:r>
              <a:rPr lang="en-CA" sz="2779" dirty="0" err="1">
                <a:solidFill>
                  <a:srgbClr val="FFFFFF"/>
                </a:solidFill>
                <a:latin typeface="Agency FB"/>
                <a:cs typeface="Agency FB"/>
              </a:rPr>
              <a:t>Otonomi</a:t>
            </a:r>
            <a:r>
              <a:rPr lang="en-CA" sz="2779" dirty="0">
                <a:solidFill>
                  <a:srgbClr val="FFFFFF"/>
                </a:solidFill>
                <a:latin typeface="Agency FB"/>
                <a:cs typeface="Agency FB"/>
              </a:rPr>
              <a:t> Daerah</a:t>
            </a:r>
          </a:p>
          <a:p>
            <a:pPr algn="ctr">
              <a:lnSpc>
                <a:spcPts val="3160"/>
              </a:lnSpc>
            </a:pPr>
            <a:r>
              <a:rPr lang="en-CA" sz="2779" dirty="0" err="1">
                <a:solidFill>
                  <a:srgbClr val="FFFFFF"/>
                </a:solidFill>
                <a:latin typeface="Agency FB"/>
                <a:cs typeface="Agency FB"/>
              </a:rPr>
              <a:t>Setda</a:t>
            </a:r>
            <a:r>
              <a:rPr lang="en-CA" sz="2779" dirty="0">
                <a:solidFill>
                  <a:srgbClr val="FFFFFF"/>
                </a:solidFill>
                <a:latin typeface="Agency FB"/>
                <a:cs typeface="Agency FB"/>
              </a:rPr>
              <a:t> Prov. </a:t>
            </a:r>
            <a:r>
              <a:rPr lang="en-CA" sz="2779" dirty="0" err="1">
                <a:solidFill>
                  <a:srgbClr val="FFFFFF"/>
                </a:solidFill>
                <a:latin typeface="Agency FB"/>
                <a:cs typeface="Agency FB"/>
              </a:rPr>
              <a:t>Kaltim</a:t>
            </a:r>
            <a:endParaRPr lang="en-CA" sz="2779" dirty="0">
              <a:solidFill>
                <a:srgbClr val="FFFFFF"/>
              </a:solidFill>
              <a:latin typeface="Agency FB"/>
              <a:cs typeface="Agency FB"/>
            </a:endParaRPr>
          </a:p>
          <a:p>
            <a:pPr>
              <a:lnSpc>
                <a:spcPts val="3160"/>
              </a:lnSpc>
            </a:pPr>
            <a:endParaRPr lang="en-CA" sz="2779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78905" y="6877928"/>
            <a:ext cx="244137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838200" algn="l"/>
              </a:tabLst>
            </a:pPr>
            <a:r>
              <a:rPr lang="en-CA" sz="1926" spc="-10" dirty="0">
                <a:solidFill>
                  <a:srgbClr val="FFFFFF"/>
                </a:solidFill>
                <a:latin typeface="Agency FB"/>
                <a:cs typeface="Agency FB"/>
              </a:rPr>
              <a:t>Balikpapan,</a:t>
            </a:r>
            <a:r>
              <a:rPr lang="en-CA" sz="1926" dirty="0">
                <a:solidFill>
                  <a:srgbClr val="FFFFFF"/>
                </a:solidFill>
                <a:latin typeface="Agency FB"/>
                <a:cs typeface="Agency FB"/>
              </a:rPr>
              <a:t>	27 SEPTEMBER 2021</a:t>
            </a:r>
          </a:p>
          <a:p>
            <a:pPr>
              <a:lnSpc>
                <a:spcPts val="2300"/>
              </a:lnSpc>
            </a:pPr>
            <a:endParaRPr lang="en-CA" sz="2027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A518C9-8401-44E0-87FA-5F927B203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241" y1="71371" x2="17241" y2="71371"/>
                        <a14:foregroundMark x1="82759" y1="70565" x2="82759" y2="70565"/>
                        <a14:foregroundMark x1="72906" y1="73387" x2="72906" y2="73387"/>
                        <a14:foregroundMark x1="61084" y1="79032" x2="61084" y2="79032"/>
                        <a14:foregroundMark x1="61084" y1="79032" x2="61084" y2="79032"/>
                        <a14:foregroundMark x1="61084" y1="79032" x2="61084" y2="79032"/>
                        <a14:foregroundMark x1="60591" y1="79032" x2="53695" y2="80242"/>
                        <a14:foregroundMark x1="46798" y1="82258" x2="46798" y2="82258"/>
                        <a14:foregroundMark x1="43350" y1="80242" x2="43350" y2="80242"/>
                        <a14:foregroundMark x1="43350" y1="80242" x2="43350" y2="80242"/>
                        <a14:foregroundMark x1="29064" y1="75806" x2="29064" y2="75806"/>
                        <a14:foregroundMark x1="29064" y1="75806" x2="29064" y2="75806"/>
                        <a14:foregroundMark x1="37438" y1="79032" x2="37438" y2="79032"/>
                        <a14:foregroundMark x1="37438" y1="79032" x2="37438" y2="79032"/>
                        <a14:foregroundMark x1="32020" y1="77016" x2="32020" y2="77016"/>
                        <a14:foregroundMark x1="70443" y1="77016" x2="70443" y2="77016"/>
                        <a14:foregroundMark x1="80788" y1="72984" x2="80788" y2="72984"/>
                        <a14:foregroundMark x1="61084" y1="37903" x2="61084" y2="37903"/>
                        <a14:foregroundMark x1="40887" y1="39919" x2="40887" y2="39919"/>
                        <a14:foregroundMark x1="62069" y1="70161" x2="62069" y2="70161"/>
                        <a14:foregroundMark x1="42857" y1="69758" x2="42857" y2="69758"/>
                        <a14:foregroundMark x1="34975" y1="63306" x2="34975" y2="63306"/>
                        <a14:foregroundMark x1="32020" y1="57258" x2="32020" y2="57258"/>
                        <a14:foregroundMark x1="28571" y1="53629" x2="28571" y2="53629"/>
                        <a14:foregroundMark x1="30049" y1="47581" x2="30049" y2="47581"/>
                        <a14:foregroundMark x1="39901" y1="64516" x2="39901" y2="64516"/>
                        <a14:foregroundMark x1="1478" y1="41129" x2="1478" y2="41129"/>
                        <a14:foregroundMark x1="2463" y1="37500" x2="2463" y2="37500"/>
                        <a14:foregroundMark x1="1478" y1="23387" x2="1478" y2="2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2" y="-28710"/>
            <a:ext cx="1153938" cy="1591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91BEAD-6A84-4288-BA77-53B79451B6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22" y="8945"/>
            <a:ext cx="1068272" cy="1553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7B3373-2D3A-4A42-B338-74A1270DE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9" y="8946"/>
            <a:ext cx="1328013" cy="1591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97EE-1BC1-4C5C-8058-D1C9C5EE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12919"/>
            <a:ext cx="10515600" cy="101993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KEGIATAN SEKRETARIAT </a:t>
            </a:r>
            <a:br>
              <a:rPr lang="en-US" sz="3600" dirty="0"/>
            </a:br>
            <a:r>
              <a:rPr lang="en-US" sz="3600" dirty="0"/>
              <a:t>GUBERNUR SEBAGAI WAKIL PEMERINTAH PUSAT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8BF5F-3629-46B5-8E14-3192ADCE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350778"/>
            <a:ext cx="12000656" cy="6176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dekonsentrasi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dan </a:t>
            </a:r>
            <a:r>
              <a:rPr lang="en-US" dirty="0" err="1"/>
              <a:t>wewenang</a:t>
            </a:r>
            <a:r>
              <a:rPr lang="en-US" dirty="0"/>
              <a:t> GWPP 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GWPP.</a:t>
            </a:r>
          </a:p>
          <a:p>
            <a:pPr lvl="2" algn="just">
              <a:lnSpc>
                <a:spcPct val="115000"/>
              </a:lnSpc>
            </a:pPr>
            <a:r>
              <a:rPr lang="en-US" dirty="0">
                <a:ea typeface="Calibri"/>
                <a:cs typeface="Times New Roman"/>
              </a:rPr>
              <a:t> Telah </a:t>
            </a:r>
            <a:r>
              <a:rPr lang="en-US" dirty="0" err="1">
                <a:ea typeface="Calibri"/>
                <a:cs typeface="Times New Roman"/>
              </a:rPr>
              <a:t>dilaksanakan</a:t>
            </a:r>
            <a:r>
              <a:rPr lang="en-US" dirty="0">
                <a:ea typeface="Calibri"/>
                <a:cs typeface="Times New Roman"/>
              </a:rPr>
              <a:t> pada </a:t>
            </a:r>
            <a:r>
              <a:rPr lang="en-US" dirty="0" err="1">
                <a:ea typeface="Calibri"/>
                <a:cs typeface="Times New Roman"/>
              </a:rPr>
              <a:t>hari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ini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Kamis</a:t>
            </a:r>
            <a:r>
              <a:rPr lang="en-US" dirty="0">
                <a:ea typeface="Calibri"/>
                <a:cs typeface="Times New Roman"/>
              </a:rPr>
              <a:t>, 1 </a:t>
            </a:r>
            <a:r>
              <a:rPr lang="en-US" dirty="0" err="1">
                <a:ea typeface="Calibri"/>
                <a:cs typeface="Times New Roman"/>
              </a:rPr>
              <a:t>Juli</a:t>
            </a:r>
            <a:r>
              <a:rPr lang="en-US" dirty="0">
                <a:ea typeface="Calibri"/>
                <a:cs typeface="Times New Roman"/>
              </a:rPr>
              <a:t> 2021, di Hotel Mercure </a:t>
            </a:r>
            <a:r>
              <a:rPr lang="en-US" dirty="0" err="1">
                <a:ea typeface="Calibri"/>
                <a:cs typeface="Times New Roman"/>
              </a:rPr>
              <a:t>Samarinda</a:t>
            </a:r>
            <a:endParaRPr lang="en-US" dirty="0"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</a:pPr>
            <a:r>
              <a:rPr lang="en-US" b="1" dirty="0" err="1">
                <a:ea typeface="Calibri"/>
                <a:cs typeface="Times New Roman"/>
              </a:rPr>
              <a:t>Tema</a:t>
            </a:r>
            <a:r>
              <a:rPr lang="en-US" b="1" dirty="0">
                <a:ea typeface="Calibri"/>
                <a:cs typeface="Times New Roman"/>
              </a:rPr>
              <a:t> :</a:t>
            </a:r>
          </a:p>
          <a:p>
            <a:pPr marL="970915" marR="0" lvl="2" indent="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Penguatan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Pelaksanaan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Tugas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dan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Wewenang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GWPP</a:t>
            </a:r>
            <a:endParaRPr kumimoji="0" lang="id-ID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1256665" marR="0" lvl="2" indent="-28575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00" b="1" dirty="0">
              <a:latin typeface="Calibri"/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</a:pPr>
            <a:r>
              <a:rPr lang="id-ID" dirty="0">
                <a:ea typeface="Calibri"/>
                <a:cs typeface="Times New Roman"/>
              </a:rPr>
              <a:t> </a:t>
            </a:r>
            <a:r>
              <a:rPr lang="en-US" b="1" dirty="0" err="1">
                <a:ea typeface="Calibri"/>
                <a:cs typeface="Times New Roman"/>
              </a:rPr>
              <a:t>Topik</a:t>
            </a:r>
            <a:r>
              <a:rPr lang="en-US" b="1" dirty="0">
                <a:ea typeface="Calibri"/>
                <a:cs typeface="Times New Roman"/>
              </a:rPr>
              <a:t> :</a:t>
            </a:r>
            <a:endParaRPr lang="id-ID" sz="400" b="1" dirty="0">
              <a:effectLst/>
              <a:latin typeface="Calibri"/>
              <a:ea typeface="Calibri"/>
              <a:cs typeface="Times New Roman"/>
            </a:endParaRPr>
          </a:p>
          <a:p>
            <a:pPr marL="970915" lvl="2" indent="0" algn="just">
              <a:lnSpc>
                <a:spcPct val="115000"/>
              </a:lnSpc>
              <a:buNone/>
            </a:pPr>
            <a:r>
              <a:rPr lang="en-US" dirty="0">
                <a:ea typeface="Calibri"/>
                <a:cs typeface="Times New Roman"/>
              </a:rPr>
              <a:t>   </a:t>
            </a:r>
            <a:r>
              <a:rPr lang="id-ID" dirty="0">
                <a:ea typeface="Calibri"/>
                <a:cs typeface="Times New Roman"/>
              </a:rPr>
              <a:t> “Kesiapan Kalimantan Timur melaksanakan Tugas dan Wewenang </a:t>
            </a:r>
            <a:r>
              <a:rPr lang="id-ID" dirty="0">
                <a:ea typeface="Calibri"/>
              </a:rPr>
              <a:t>GWPP dalam rangka </a:t>
            </a:r>
            <a:r>
              <a:rPr lang="en-US" dirty="0">
                <a:ea typeface="Calibri"/>
              </a:rPr>
              <a:t> </a:t>
            </a:r>
          </a:p>
          <a:p>
            <a:pPr marL="970915" lvl="2" indent="0" algn="just">
              <a:lnSpc>
                <a:spcPct val="115000"/>
              </a:lnSpc>
              <a:buNone/>
            </a:pPr>
            <a:r>
              <a:rPr lang="en-US" dirty="0">
                <a:ea typeface="Calibri"/>
              </a:rPr>
              <a:t>    </a:t>
            </a:r>
            <a:r>
              <a:rPr lang="id-ID" dirty="0">
                <a:ea typeface="Calibri"/>
              </a:rPr>
              <a:t>Dekonsentrasi</a:t>
            </a:r>
          </a:p>
          <a:p>
            <a:pPr marL="914400" lvl="1" indent="-457200">
              <a:buFont typeface="+mj-lt"/>
              <a:buAutoNum type="alphaLcPeriod" startAt="2"/>
            </a:pP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Dekonsentrasi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  GWPP.</a:t>
            </a:r>
          </a:p>
          <a:p>
            <a:pPr marL="457200" lvl="1" indent="0">
              <a:buNone/>
            </a:pPr>
            <a:r>
              <a:rPr lang="en-US" dirty="0"/>
              <a:t>	Akan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IV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 2021.</a:t>
            </a:r>
          </a:p>
          <a:p>
            <a:pPr marL="914400" lvl="1" indent="-457200">
              <a:buFont typeface="+mj-lt"/>
              <a:buAutoNum type="alphaLcPeriod" startAt="3"/>
            </a:pP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GWPP.</a:t>
            </a:r>
          </a:p>
          <a:p>
            <a:pPr marL="457200" lvl="1" indent="0">
              <a:buNone/>
            </a:pPr>
            <a:r>
              <a:rPr lang="en-US" dirty="0"/>
              <a:t>	Akan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IV </a:t>
            </a:r>
            <a:r>
              <a:rPr lang="en-US" dirty="0" err="1"/>
              <a:t>bulan</a:t>
            </a:r>
            <a:r>
              <a:rPr lang="en-US" dirty="0"/>
              <a:t> November 2021.</a:t>
            </a:r>
          </a:p>
          <a:p>
            <a:pPr marL="914400" lvl="1" indent="-457200">
              <a:buFont typeface="+mj-lt"/>
              <a:buAutoNum type="alphaLcPeriod" startAt="4"/>
            </a:pPr>
            <a:r>
              <a:rPr lang="en-US" dirty="0" err="1"/>
              <a:t>Pelaporan</a:t>
            </a:r>
            <a:r>
              <a:rPr lang="en-US" dirty="0"/>
              <a:t>.</a:t>
            </a:r>
          </a:p>
          <a:p>
            <a:pPr marL="970915" lvl="2" indent="0" algn="just">
              <a:lnSpc>
                <a:spcPct val="115000"/>
              </a:lnSpc>
              <a:buNone/>
            </a:pPr>
            <a:endParaRPr lang="id-ID" dirty="0">
              <a:ea typeface="Calibri"/>
            </a:endParaRPr>
          </a:p>
          <a:p>
            <a:pPr marL="970915" lvl="2" indent="0" algn="just">
              <a:lnSpc>
                <a:spcPct val="115000"/>
              </a:lnSpc>
              <a:buNone/>
            </a:pPr>
            <a:endParaRPr lang="id-ID" dirty="0"/>
          </a:p>
          <a:p>
            <a:pPr marL="970915" lvl="2" indent="0" algn="just">
              <a:lnSpc>
                <a:spcPct val="115000"/>
              </a:lnSpc>
              <a:buNone/>
            </a:pPr>
            <a:endParaRPr lang="id-ID" dirty="0"/>
          </a:p>
          <a:p>
            <a:pPr marL="970915" lvl="2" indent="0" algn="just">
              <a:lnSpc>
                <a:spcPct val="11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3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28718" y="1264532"/>
            <a:ext cx="10382323" cy="1354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Unit kerja bidang pemerintahan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dipimpin</a:t>
            </a:r>
            <a:r>
              <a:rPr lang="en-AU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dan</a:t>
            </a:r>
            <a:r>
              <a:rPr lang="en-AU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dikoordinasikan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oleh Biro yang melaksanakan fungsi di bidang pemerintahan</a:t>
            </a:r>
            <a:endParaRPr lang="id-ID" sz="2667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28718" y="2933263"/>
            <a:ext cx="10382323" cy="1354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Unit kerja bidang pemerintahan 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memiliki anggota dari organisasi perangkat provinsi daerah yang mempunyai tugas dan fungsi bersesuaian.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428718" y="4679804"/>
            <a:ext cx="10382323" cy="17648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UGAS: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membantu melaksanakan tugas dan wewenang Gubernur sebagai wakil Pemerintah Pusat di bidang pemerintahan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57" y="1290092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457" y="2869587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751" y="4697251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8253" y="294195"/>
            <a:ext cx="1259453" cy="541838"/>
            <a:chOff x="155575" y="4659982"/>
            <a:chExt cx="944590" cy="360040"/>
          </a:xfrm>
        </p:grpSpPr>
        <p:sp>
          <p:nvSpPr>
            <p:cNvPr id="10" name="Right Arrow 9"/>
            <p:cNvSpPr/>
            <p:nvPr/>
          </p:nvSpPr>
          <p:spPr>
            <a:xfrm>
              <a:off x="155575" y="4659982"/>
              <a:ext cx="455985" cy="3600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Chevron 10"/>
            <p:cNvSpPr/>
            <p:nvPr/>
          </p:nvSpPr>
          <p:spPr>
            <a:xfrm>
              <a:off x="559468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12133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15464" y="294194"/>
            <a:ext cx="624562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b="1" dirty="0">
                <a:latin typeface="Aharoni" pitchFamily="2" charset="-79"/>
                <a:cs typeface="Aharoni" pitchFamily="2" charset="-79"/>
              </a:rPr>
              <a:t>UNIT KERJA BIDANG PEMERINTAHAN</a:t>
            </a:r>
            <a:endParaRPr lang="en-US" sz="2667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15464" y="836032"/>
            <a:ext cx="63034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23969" y="1426785"/>
            <a:ext cx="10382323" cy="54569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609585" indent="-609585" algn="just" fontAlgn="base">
              <a:spcBef>
                <a:spcPct val="0"/>
              </a:spcBef>
              <a:spcAft>
                <a:spcPts val="800"/>
              </a:spcAft>
            </a:pPr>
            <a:r>
              <a:rPr lang="sv-SE" sz="2133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r>
              <a:rPr lang="id-ID" sz="2133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UNGSI: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133" dirty="0">
                <a:latin typeface="Courier New" pitchFamily="49" charset="0"/>
                <a:cs typeface="Courier New" pitchFamily="49" charset="0"/>
              </a:rPr>
              <a:t>rekomendasi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persetujuan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pembentukan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instansi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vertikal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wilayah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provinsi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kecuali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pembentukan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instansi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vertical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melaksanakan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urusan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pemerintahan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absolut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pembentukan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instansi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vertikal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kementerian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nomenklaturnya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secara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tegas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disebutkan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UUD 1945;</a:t>
            </a:r>
            <a:endParaRPr lang="id-ID" sz="2133" dirty="0">
              <a:latin typeface="Courier New" pitchFamily="49" charset="0"/>
              <a:cs typeface="Courier New" pitchFamily="49" charset="0"/>
            </a:endParaRPr>
          </a:p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k</a:t>
            </a:r>
            <a:r>
              <a:rPr lang="id-ID" sz="2133" dirty="0">
                <a:latin typeface="Courier New" pitchFamily="49" charset="0"/>
                <a:cs typeface="Courier New" pitchFamily="49" charset="0"/>
              </a:rPr>
              <a:t>oordinasi kegiatan pelantikan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kepala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instansi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vertical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dari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Kementerian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LPNK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ditugaskan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provinsi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bersangkutan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kecuali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kepala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instansi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vertikal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melaksanakan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urusan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pemerintahan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absolut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kepala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instansi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vertikal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dibentuk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kementerian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nomenklaturnya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secara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tegas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disebutkan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UUD1945;</a:t>
            </a:r>
            <a:endParaRPr lang="id-ID" sz="2133" dirty="0">
              <a:latin typeface="Courier New" pitchFamily="49" charset="0"/>
              <a:cs typeface="Courier New" pitchFamily="49" charset="0"/>
            </a:endParaRPr>
          </a:p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p</a:t>
            </a:r>
            <a:r>
              <a:rPr lang="id-ID" sz="2133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AU" sz="2133" dirty="0" err="1">
                <a:latin typeface="Courier New" pitchFamily="49" charset="0"/>
                <a:cs typeface="Courier New" pitchFamily="49" charset="0"/>
              </a:rPr>
              <a:t>lantik</a:t>
            </a:r>
            <a:r>
              <a:rPr lang="id-ID" sz="2133" dirty="0">
                <a:latin typeface="Courier New" pitchFamily="49" charset="0"/>
                <a:cs typeface="Courier New" pitchFamily="49" charset="0"/>
              </a:rPr>
              <a:t>an </a:t>
            </a:r>
            <a:r>
              <a:rPr lang="en-AU" sz="2133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AU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AU" sz="2133" dirty="0" err="1">
                <a:latin typeface="Courier New" pitchFamily="49" charset="0"/>
                <a:cs typeface="Courier New" pitchFamily="49" charset="0"/>
              </a:rPr>
              <a:t>walikota</a:t>
            </a:r>
            <a:r>
              <a:rPr lang="en-AU" sz="2133" dirty="0">
                <a:latin typeface="Courier New" pitchFamily="49" charset="0"/>
                <a:cs typeface="Courier New" pitchFamily="49" charset="0"/>
              </a:rPr>
              <a:t>;</a:t>
            </a:r>
            <a:endParaRPr lang="id-ID" sz="2133" dirty="0">
              <a:latin typeface="Courier New" pitchFamily="49" charset="0"/>
              <a:cs typeface="Courier New" pitchFamily="49" charset="0"/>
            </a:endParaRPr>
          </a:p>
          <a:p>
            <a:pPr marL="609585" indent="-609585">
              <a:spcAft>
                <a:spcPts val="800"/>
              </a:spcAft>
            </a:pPr>
            <a:endParaRPr lang="id-ID" sz="2133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991" y="1205955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8253" y="294195"/>
            <a:ext cx="1259453" cy="541838"/>
            <a:chOff x="155575" y="4659982"/>
            <a:chExt cx="944590" cy="360040"/>
          </a:xfrm>
        </p:grpSpPr>
        <p:sp>
          <p:nvSpPr>
            <p:cNvPr id="6" name="Right Arrow 5"/>
            <p:cNvSpPr/>
            <p:nvPr/>
          </p:nvSpPr>
          <p:spPr>
            <a:xfrm>
              <a:off x="155575" y="4659982"/>
              <a:ext cx="455985" cy="3600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Chevron 6"/>
            <p:cNvSpPr/>
            <p:nvPr/>
          </p:nvSpPr>
          <p:spPr>
            <a:xfrm>
              <a:off x="559468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812133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5464" y="294194"/>
            <a:ext cx="624562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b="1" dirty="0">
                <a:latin typeface="Aharoni" pitchFamily="2" charset="-79"/>
                <a:cs typeface="Aharoni" pitchFamily="2" charset="-79"/>
              </a:rPr>
              <a:t>UNIT KERJA BIDANG PEMERINTAHAN</a:t>
            </a:r>
            <a:endParaRPr lang="en-US" sz="2667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15464" y="836032"/>
            <a:ext cx="63034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3969" y="413905"/>
            <a:ext cx="10382323" cy="6444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609585" indent="-609585"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18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r>
              <a:rPr lang="id-ID" sz="18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UNGSI:</a:t>
            </a:r>
          </a:p>
          <a:p>
            <a:pPr marL="609585" indent="-609585">
              <a:buFont typeface="+mj-lt"/>
              <a:buAutoNum type="arabicPeriod" startAt="4"/>
            </a:pP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koordinasi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kegiatan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pemerintahan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pembangunan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antara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provinsi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antar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ada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wilayahnya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dan</a:t>
            </a:r>
            <a:endParaRPr lang="en-US" sz="1867" dirty="0">
              <a:latin typeface="Courier New" pitchFamily="49" charset="0"/>
              <a:cs typeface="Courier New" pitchFamily="49" charset="0"/>
            </a:endParaRPr>
          </a:p>
          <a:p>
            <a:pPr marL="609585" indent="-609585">
              <a:buFont typeface="+mj-lt"/>
              <a:buAutoNum type="arabicPeriod" startAt="4"/>
            </a:pP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penyelesaian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perselisihan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penyelenggaraan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fungsi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pemerintahan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antar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1 (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satu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) Daerah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provinsi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. </a:t>
            </a:r>
          </a:p>
          <a:p>
            <a:pPr marL="609585" indent="-609585">
              <a:buFont typeface="+mj-lt"/>
              <a:buAutoNum type="arabicPeriod" startAt="4"/>
            </a:pP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penerimaan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pertanggungjawaban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wali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melaksanakan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urusan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pemerintahan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umum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diteruskan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Menteri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buFont typeface="+mj-lt"/>
              <a:buAutoNum type="arabicPeriod" startAt="4"/>
            </a:pP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rekomendasi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pemberhentian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wali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Menteri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atas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laporan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dari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DPRD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buFont typeface="+mj-lt"/>
              <a:buAutoNum type="arabicPeriod" startAt="4"/>
            </a:pP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rekomendasi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penjabat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wali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Menteri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apabila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wali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diberhentikan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sementara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ada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wakil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wali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buFont typeface="+mj-lt"/>
              <a:buAutoNum type="arabicPeriod" startAt="4"/>
            </a:pP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rekomendasi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pemberhentian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anggota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DPRD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provinsi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Menteri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pemberhentian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anggota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DPRD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atas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usul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pimpinan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DPRD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buFont typeface="+mj-lt"/>
              <a:buAutoNum type="arabicPeriod" startAt="4"/>
            </a:pP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penyampaian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anggota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DPRD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provinsi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diberhentikan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calon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pengganti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antarwaktu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Menteri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serta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rekomendasi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pengangkatan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pengganti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antarwaktu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anggota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 DPRD 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1867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991" y="130884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3968" y="744288"/>
            <a:ext cx="10668032" cy="654422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609585" indent="-609585" algn="just" fontAlgn="base">
              <a:spcBef>
                <a:spcPct val="0"/>
              </a:spcBef>
              <a:spcAft>
                <a:spcPts val="800"/>
              </a:spcAft>
            </a:pPr>
            <a:r>
              <a:rPr lang="sv-SE" sz="2133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r>
              <a:rPr lang="id-ID" sz="2133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UNGSI: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 startAt="11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rekomendasi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peresmian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ketua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wakil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ketua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keanggotaan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DPRD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 startAt="11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rekomendasi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penunjukan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penjabat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sekretaris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provinsi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persetujuan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Menteri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persetujuan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penjabat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sekretaris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ditunjuk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wali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 startAt="11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rekomendasi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pengangkatan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atau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pelantikan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kepala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perangkat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ditolak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diangkat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atau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dilantik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wali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 startAt="11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pemantauan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evaluasi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kerjasama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dilakukan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satu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provinsi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endParaRPr lang="en-US" sz="2133" dirty="0">
              <a:latin typeface="Courier New" pitchFamily="49" charset="0"/>
              <a:cs typeface="Courier New" pitchFamily="49" charset="0"/>
            </a:endParaRPr>
          </a:p>
          <a:p>
            <a:pPr marL="609585" indent="-609585">
              <a:spcAft>
                <a:spcPts val="800"/>
              </a:spcAft>
              <a:buFont typeface="+mj-lt"/>
              <a:buAutoNum type="arabicPeriod" startAt="11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evaluasi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laporan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penyelenggaraan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pemerintahan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dengan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melibatkan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perangkat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instansi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vertikal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terkait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menilai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kinerja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penyelenggaraan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pemerintahan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991" y="713871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28718" y="1264532"/>
            <a:ext cx="10382323" cy="1354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Unit kerja bidang Hukum dan organisasi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dipimpin</a:t>
            </a:r>
            <a:r>
              <a:rPr lang="en-AU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dan</a:t>
            </a:r>
            <a:r>
              <a:rPr lang="en-AU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dikoordinasikan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oleh </a:t>
            </a:r>
            <a:r>
              <a:rPr lang="nn-NO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Biro yang melaksanakan fungsi di bidang hukum</a:t>
            </a:r>
            <a:endParaRPr lang="id-ID" sz="2667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28718" y="2858906"/>
            <a:ext cx="10382323" cy="1354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Unit kerja bidang pemerintahan 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memiliki anggota dari organisasi perangkat provinsi daerah yang mempunyai tugas dan fungsi bersesuaian.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428718" y="4572294"/>
            <a:ext cx="10382323" cy="1764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UGAS: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membantu melaksanakan tugas dan wewenang Gubernur sebagai wakil Pemerintah Pusat di bidang hukum dan organisasi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57" y="1290092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457" y="2795229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751" y="4407874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8253" y="294195"/>
            <a:ext cx="1259453" cy="541838"/>
            <a:chOff x="155575" y="4659982"/>
            <a:chExt cx="944590" cy="360040"/>
          </a:xfrm>
        </p:grpSpPr>
        <p:sp>
          <p:nvSpPr>
            <p:cNvPr id="10" name="Right Arrow 9"/>
            <p:cNvSpPr/>
            <p:nvPr/>
          </p:nvSpPr>
          <p:spPr>
            <a:xfrm>
              <a:off x="155575" y="4659982"/>
              <a:ext cx="455985" cy="3600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Chevron 10"/>
            <p:cNvSpPr/>
            <p:nvPr/>
          </p:nvSpPr>
          <p:spPr>
            <a:xfrm>
              <a:off x="559468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12133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15463" y="294194"/>
            <a:ext cx="799129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b="1" dirty="0">
                <a:latin typeface="Aharoni" pitchFamily="2" charset="-79"/>
                <a:cs typeface="Aharoni" pitchFamily="2" charset="-79"/>
              </a:rPr>
              <a:t>UNIT KERJA BIDANG HUKUM DAN ORGANISASI</a:t>
            </a:r>
            <a:endParaRPr lang="en-US" sz="2667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15464" y="836032"/>
            <a:ext cx="63034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3968" y="1237613"/>
            <a:ext cx="10668032" cy="664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609585" indent="-609585" algn="just" fontAlgn="base">
              <a:spcBef>
                <a:spcPct val="0"/>
              </a:spcBef>
              <a:spcAft>
                <a:spcPts val="800"/>
              </a:spcAft>
            </a:pPr>
            <a:r>
              <a:rPr lang="sv-SE" sz="2400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r>
              <a:rPr lang="id-ID" sz="2400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UNGSI: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rekomendasi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pembatalan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peraturan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walikota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rekomendasi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persetujuan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rancangan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tentang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pembentukan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susunan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perangkat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pengawasan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evaluasi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rancangan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tentang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pajak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retribusi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sesuai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peraturan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perundang-undangan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 </a:t>
            </a:r>
            <a:endParaRPr lang="id-ID" sz="2400" dirty="0">
              <a:latin typeface="Courier New" pitchFamily="49" charset="0"/>
              <a:cs typeface="Courier New" pitchFamily="49" charset="0"/>
            </a:endParaRPr>
          </a:p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pembinaan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pengendalian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penataan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perangkat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.</a:t>
            </a:r>
            <a:endParaRPr lang="id-ID" sz="2400" dirty="0">
              <a:latin typeface="Courier New" pitchFamily="49" charset="0"/>
              <a:cs typeface="Courier New" pitchFamily="49" charset="0"/>
            </a:endParaRPr>
          </a:p>
          <a:p>
            <a:pPr marL="609585" indent="-609585">
              <a:spcAft>
                <a:spcPts val="800"/>
              </a:spcAft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991" y="1205955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253" y="294195"/>
            <a:ext cx="1259453" cy="541838"/>
            <a:chOff x="155575" y="4659982"/>
            <a:chExt cx="944590" cy="360040"/>
          </a:xfrm>
        </p:grpSpPr>
        <p:sp>
          <p:nvSpPr>
            <p:cNvPr id="8" name="Right Arrow 7"/>
            <p:cNvSpPr/>
            <p:nvPr/>
          </p:nvSpPr>
          <p:spPr>
            <a:xfrm>
              <a:off x="155575" y="4659982"/>
              <a:ext cx="455985" cy="3600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Chevron 8"/>
            <p:cNvSpPr/>
            <p:nvPr/>
          </p:nvSpPr>
          <p:spPr>
            <a:xfrm>
              <a:off x="559468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12133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15464" y="294194"/>
            <a:ext cx="624562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b="1" dirty="0">
                <a:latin typeface="Aharoni" pitchFamily="2" charset="-79"/>
                <a:cs typeface="Aharoni" pitchFamily="2" charset="-79"/>
              </a:rPr>
              <a:t>UNIT KERJA BIDANG PEMERINTAHAN</a:t>
            </a:r>
            <a:endParaRPr lang="en-US" sz="2667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15464" y="836032"/>
            <a:ext cx="63034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3969" y="886325"/>
            <a:ext cx="10382323" cy="7100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609585" indent="-609585"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UNGSI:</a:t>
            </a:r>
          </a:p>
          <a:p>
            <a:pPr marL="609585" indent="-609585">
              <a:buFont typeface="+mj-lt"/>
              <a:buAutoNum type="arabicPeriod" startAt="6"/>
            </a:pP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rekomendasi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perda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tentang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pembentukan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kecamatan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Menteri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mendapat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persetujuan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buFont typeface="+mj-lt"/>
              <a:buAutoNum type="arabicPeriod" startAt="6"/>
            </a:pP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rekomendasi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pembatalan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keputusan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walikota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tentang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pengangkatan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camat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sesuai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dengan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ketentuan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buFont typeface="+mj-lt"/>
              <a:buAutoNum type="arabicPeriod" startAt="6"/>
            </a:pP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nomor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register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raperda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diajukan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walikota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buFont typeface="+mj-lt"/>
              <a:buAutoNum type="arabicPeriod" startAt="6"/>
            </a:pP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penyampaian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laporan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perda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telah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mendapat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nomor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register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secara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berkala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Menteri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dan</a:t>
            </a:r>
            <a:endParaRPr lang="en-US" sz="2667" dirty="0">
              <a:latin typeface="Courier New" pitchFamily="49" charset="0"/>
              <a:cs typeface="Courier New" pitchFamily="49" charset="0"/>
            </a:endParaRPr>
          </a:p>
          <a:p>
            <a:pPr marL="609585" indent="-609585">
              <a:buFont typeface="+mj-lt"/>
              <a:buAutoNum type="arabicPeriod" startAt="6"/>
            </a:pP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evaluasi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kinerja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pelayanan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publik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dilaksanakan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Pemerintah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667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667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609585" indent="-609585"/>
            <a:endParaRPr lang="en-US" sz="2667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991" y="1205955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28718" y="1183402"/>
            <a:ext cx="10382323" cy="17648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Unit kerja bidang keuangan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dipimpin</a:t>
            </a:r>
            <a:r>
              <a:rPr lang="en-AU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dan</a:t>
            </a:r>
            <a:r>
              <a:rPr lang="en-AU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dikoordinasikan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oleh </a:t>
            </a:r>
            <a:r>
              <a:rPr lang="nn-NO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Badan daerah provinsi yang melaksanakan fungsi penunjang urusan pemerintahan di bidang keuangan dan aset atau sebutan lain</a:t>
            </a:r>
            <a:endParaRPr lang="id-ID" sz="2667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28718" y="3288945"/>
            <a:ext cx="10382323" cy="1354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Unit kerja bidang pemerintahan 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memiliki anggota dari organisasi perangkat provinsi daerah yang mempunyai tugas dan fungsi bersesuaian.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428718" y="5009102"/>
            <a:ext cx="10382323" cy="1354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UGAS: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membantu melaksanakan tugas dan wewenang Gubernur sebagai wakil Pemerintah Pusat di bidang 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keuangan</a:t>
            </a:r>
            <a:endParaRPr lang="sv-SE" sz="2667" b="1" dirty="0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57" y="967563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457" y="3225268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751" y="5052928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8253" y="294195"/>
            <a:ext cx="1259453" cy="541838"/>
            <a:chOff x="155575" y="4659982"/>
            <a:chExt cx="944590" cy="360040"/>
          </a:xfrm>
        </p:grpSpPr>
        <p:sp>
          <p:nvSpPr>
            <p:cNvPr id="10" name="Right Arrow 9"/>
            <p:cNvSpPr/>
            <p:nvPr/>
          </p:nvSpPr>
          <p:spPr>
            <a:xfrm>
              <a:off x="155575" y="4659982"/>
              <a:ext cx="455985" cy="3600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Chevron 10"/>
            <p:cNvSpPr/>
            <p:nvPr/>
          </p:nvSpPr>
          <p:spPr>
            <a:xfrm>
              <a:off x="559468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12133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15463" y="294194"/>
            <a:ext cx="557716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b="1" dirty="0">
                <a:latin typeface="Aharoni" pitchFamily="2" charset="-79"/>
                <a:cs typeface="Aharoni" pitchFamily="2" charset="-79"/>
              </a:rPr>
              <a:t>UNIT KERJA BIDANG KEUANGAN</a:t>
            </a:r>
            <a:endParaRPr lang="en-US" sz="2667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15464" y="836032"/>
            <a:ext cx="63034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3969" y="1237688"/>
            <a:ext cx="10382323" cy="58682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609585" indent="-609585" algn="just" fontAlgn="base">
              <a:spcBef>
                <a:spcPct val="0"/>
              </a:spcBef>
              <a:spcAft>
                <a:spcPts val="400"/>
              </a:spcAft>
            </a:pPr>
            <a:r>
              <a:rPr lang="sv-SE" sz="2400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r>
              <a:rPr lang="id-ID" sz="2400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UNGSI: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evaluasi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rancangan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tentang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APBD,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perubahan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APBD,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pertanggungjawaban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APBDsesuai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peraturan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perundang-undangan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pemberdayaan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khusus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penyelenggaraan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Pemerintah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telah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dibina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namun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menunjukkan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perbaikan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kinerja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wilayahnya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pengendalian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atas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defisit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APBD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dengan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berdasarkan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batas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maksimal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defisit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APBD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batas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maksimal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jumlah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kumulatif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pinjaman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Daerah.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991" y="1205955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253" y="294195"/>
            <a:ext cx="1259453" cy="541838"/>
            <a:chOff x="155575" y="4659982"/>
            <a:chExt cx="944590" cy="360040"/>
          </a:xfrm>
        </p:grpSpPr>
        <p:sp>
          <p:nvSpPr>
            <p:cNvPr id="8" name="Right Arrow 7"/>
            <p:cNvSpPr/>
            <p:nvPr/>
          </p:nvSpPr>
          <p:spPr>
            <a:xfrm>
              <a:off x="155575" y="4659982"/>
              <a:ext cx="455985" cy="3600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Chevron 8"/>
            <p:cNvSpPr/>
            <p:nvPr/>
          </p:nvSpPr>
          <p:spPr>
            <a:xfrm>
              <a:off x="559468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12133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15463" y="294194"/>
            <a:ext cx="557716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b="1" dirty="0">
                <a:latin typeface="Aharoni" pitchFamily="2" charset="-79"/>
                <a:cs typeface="Aharoni" pitchFamily="2" charset="-79"/>
              </a:rPr>
              <a:t>UNIT KERJA BIDANG KEUANGAN</a:t>
            </a:r>
            <a:endParaRPr lang="en-US" sz="2667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15464" y="836032"/>
            <a:ext cx="63034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" y="0"/>
            <a:ext cx="3619483" cy="7740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3619484" y="0"/>
            <a:ext cx="8572517" cy="7740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ounded Rectangle 5"/>
          <p:cNvSpPr/>
          <p:nvPr/>
        </p:nvSpPr>
        <p:spPr>
          <a:xfrm>
            <a:off x="1142924" y="430013"/>
            <a:ext cx="1524011" cy="6450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latin typeface="Arial Narrow" pitchFamily="34" charset="0"/>
              </a:rPr>
              <a:t>Pasal 1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2924" y="1182582"/>
            <a:ext cx="26670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>
                <a:latin typeface="Courier New" pitchFamily="49" charset="0"/>
                <a:cs typeface="Courier New" pitchFamily="49" charset="0"/>
              </a:rPr>
              <a:t>Negara Indonesia ialah Negara Kesatuan yang berbentuk Republik.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7716" y="5482972"/>
            <a:ext cx="2476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>
                <a:latin typeface="Courier New" pitchFamily="49" charset="0"/>
                <a:cs typeface="Courier New" pitchFamily="49" charset="0"/>
              </a:rPr>
              <a:t>Presiden memegang kekuasaan pemerintahan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42966" y="4730403"/>
            <a:ext cx="1524011" cy="6450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latin typeface="Arial Narrow" pitchFamily="34" charset="0"/>
              </a:rPr>
              <a:t>Pasal 4</a:t>
            </a:r>
          </a:p>
        </p:txBody>
      </p:sp>
      <p:sp>
        <p:nvSpPr>
          <p:cNvPr id="12" name="Parallelogram 11"/>
          <p:cNvSpPr/>
          <p:nvPr/>
        </p:nvSpPr>
        <p:spPr bwMode="auto">
          <a:xfrm rot="16200000">
            <a:off x="636066" y="1618750"/>
            <a:ext cx="537549" cy="95251"/>
          </a:xfrm>
          <a:prstGeom prst="parallelogram">
            <a:avLst>
              <a:gd name="adj" fmla="val 11436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>
              <a:latin typeface="Century Gothic" panose="020B0502020202020204" pitchFamily="34" charset="0"/>
            </a:endParaRPr>
          </a:p>
        </p:txBody>
      </p:sp>
      <p:sp>
        <p:nvSpPr>
          <p:cNvPr id="13" name="Parallelogram 12"/>
          <p:cNvSpPr/>
          <p:nvPr/>
        </p:nvSpPr>
        <p:spPr bwMode="auto">
          <a:xfrm rot="16200000">
            <a:off x="636066" y="1081201"/>
            <a:ext cx="537549" cy="95251"/>
          </a:xfrm>
          <a:prstGeom prst="parallelogram">
            <a:avLst>
              <a:gd name="adj" fmla="val 11436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>
              <a:latin typeface="Century Gothic" panose="020B0502020202020204" pitchFamily="34" charset="0"/>
            </a:endParaRPr>
          </a:p>
        </p:txBody>
      </p:sp>
      <p:sp>
        <p:nvSpPr>
          <p:cNvPr id="14" name="Parallelogram 13"/>
          <p:cNvSpPr/>
          <p:nvPr/>
        </p:nvSpPr>
        <p:spPr bwMode="auto">
          <a:xfrm rot="16200000">
            <a:off x="636066" y="543652"/>
            <a:ext cx="537549" cy="95251"/>
          </a:xfrm>
          <a:prstGeom prst="parallelogram">
            <a:avLst>
              <a:gd name="adj" fmla="val 1143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-131550" y="873582"/>
            <a:ext cx="128592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133" dirty="0">
                <a:latin typeface="Berlin Sans FB" pitchFamily="34" charset="0"/>
              </a:rPr>
              <a:t>UUD 1945</a:t>
            </a:r>
          </a:p>
        </p:txBody>
      </p:sp>
      <p:grpSp>
        <p:nvGrpSpPr>
          <p:cNvPr id="2" name="Group 48"/>
          <p:cNvGrpSpPr/>
          <p:nvPr/>
        </p:nvGrpSpPr>
        <p:grpSpPr>
          <a:xfrm>
            <a:off x="4286240" y="-26"/>
            <a:ext cx="95251" cy="4085343"/>
            <a:chOff x="642910" y="2428874"/>
            <a:chExt cx="71438" cy="2714625"/>
          </a:xfrm>
        </p:grpSpPr>
        <p:sp>
          <p:nvSpPr>
            <p:cNvPr id="17" name="Parallelogram 16"/>
            <p:cNvSpPr/>
            <p:nvPr/>
          </p:nvSpPr>
          <p:spPr bwMode="auto">
            <a:xfrm rot="16200000">
              <a:off x="226191" y="4655343"/>
              <a:ext cx="904875" cy="71438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>
                <a:latin typeface="Century Gothic" panose="020B0502020202020204" pitchFamily="34" charset="0"/>
              </a:endParaRPr>
            </a:p>
          </p:txBody>
        </p:sp>
        <p:sp>
          <p:nvSpPr>
            <p:cNvPr id="18" name="Parallelogram 17"/>
            <p:cNvSpPr/>
            <p:nvPr/>
          </p:nvSpPr>
          <p:spPr bwMode="auto">
            <a:xfrm rot="16200000">
              <a:off x="226191" y="3750468"/>
              <a:ext cx="904875" cy="71438"/>
            </a:xfrm>
            <a:prstGeom prst="parallelogram">
              <a:avLst>
                <a:gd name="adj" fmla="val 11436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>
                <a:latin typeface="Century Gothic" panose="020B0502020202020204" pitchFamily="34" charset="0"/>
              </a:endParaRPr>
            </a:p>
          </p:txBody>
        </p:sp>
        <p:sp>
          <p:nvSpPr>
            <p:cNvPr id="19" name="Parallelogram 18"/>
            <p:cNvSpPr/>
            <p:nvPr/>
          </p:nvSpPr>
          <p:spPr bwMode="auto">
            <a:xfrm rot="16200000">
              <a:off x="226191" y="2845593"/>
              <a:ext cx="904875" cy="71438"/>
            </a:xfrm>
            <a:prstGeom prst="parallelogram">
              <a:avLst>
                <a:gd name="adj" fmla="val 11436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 rot="16200000">
            <a:off x="2447434" y="1617299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d-ID" sz="2400" dirty="0">
                <a:latin typeface="Berlin Sans FB" pitchFamily="34" charset="0"/>
              </a:rPr>
              <a:t>UU NO 23 TAHUN 2014</a:t>
            </a:r>
          </a:p>
        </p:txBody>
      </p:sp>
      <p:sp>
        <p:nvSpPr>
          <p:cNvPr id="25" name="Right Arrow 24"/>
          <p:cNvSpPr/>
          <p:nvPr/>
        </p:nvSpPr>
        <p:spPr>
          <a:xfrm rot="5400000">
            <a:off x="734624" y="3345036"/>
            <a:ext cx="2150195" cy="19050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8" name="Rounded Rectangle 27"/>
          <p:cNvSpPr/>
          <p:nvPr/>
        </p:nvSpPr>
        <p:spPr>
          <a:xfrm>
            <a:off x="4571990" y="4837914"/>
            <a:ext cx="1524011" cy="43003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latin typeface="Arial Narrow" pitchFamily="34" charset="0"/>
              </a:rPr>
              <a:t>Pasal 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76739" y="5441326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92" indent="-304792">
              <a:buFont typeface="+mj-lt"/>
              <a:buAutoNum type="arabicParenR"/>
            </a:pPr>
            <a:r>
              <a:rPr lang="id-ID" sz="1600" dirty="0">
                <a:latin typeface="Courier New" pitchFamily="49" charset="0"/>
                <a:cs typeface="Courier New" pitchFamily="49" charset="0"/>
              </a:rPr>
              <a:t>Presiden Republik Indonesia memegang kekuasaan pemerintahan</a:t>
            </a:r>
          </a:p>
          <a:p>
            <a:pPr marL="304792" indent="-304792">
              <a:buFont typeface="+mj-lt"/>
              <a:buAutoNum type="arabicParenR"/>
            </a:pPr>
            <a:r>
              <a:rPr lang="id-ID" sz="1600" dirty="0">
                <a:latin typeface="Courier New" pitchFamily="49" charset="0"/>
                <a:cs typeface="Courier New" pitchFamily="49" charset="0"/>
              </a:rPr>
              <a:t>Kekuasaan Pemerintahan diuraikan dalam berbagai Urusan Pemerintahan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1990" y="214994"/>
            <a:ext cx="1524011" cy="53754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latin typeface="Arial Narrow" pitchFamily="34" charset="0"/>
              </a:rPr>
              <a:t>Pasal 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76739" y="818195"/>
            <a:ext cx="4857784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spcAft>
                <a:spcPts val="400"/>
              </a:spcAft>
              <a:buFont typeface="Trebuchet MS" pitchFamily="34" charset="0"/>
              <a:buAutoNum type="arabicPeriod"/>
            </a:pPr>
            <a:r>
              <a:rPr lang="id-ID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Binwas</a:t>
            </a:r>
            <a:r>
              <a:rPr lang="en-US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oleh</a:t>
            </a:r>
            <a:r>
              <a:rPr lang="en-US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Pemerintah</a:t>
            </a:r>
            <a:r>
              <a:rPr lang="en-US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Pusat</a:t>
            </a:r>
            <a:r>
              <a:rPr lang="en-US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terhadap</a:t>
            </a:r>
            <a:r>
              <a:rPr lang="en-US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P</a:t>
            </a:r>
            <a:r>
              <a:rPr lang="fi-FI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enyelenggaraan Urusan Pemerintahan oleh Daerah provinsi dilaksanakan oleh menteri/kepala L</a:t>
            </a:r>
            <a:r>
              <a:rPr lang="id-ID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embaga</a:t>
            </a:r>
            <a:endParaRPr lang="en-US" altLang="en-US" sz="1600" dirty="0">
              <a:latin typeface="Courier New" pitchFamily="49" charset="0"/>
              <a:ea typeface="Tahoma" pitchFamily="34" charset="0"/>
              <a:cs typeface="Courier New" pitchFamily="49" charset="0"/>
            </a:endParaRPr>
          </a:p>
          <a:p>
            <a:pPr marL="342891" indent="-342891">
              <a:spcAft>
                <a:spcPts val="400"/>
              </a:spcAft>
              <a:buFont typeface="Trebuchet MS" pitchFamily="34" charset="0"/>
              <a:buAutoNum type="arabicPeriod"/>
            </a:pPr>
            <a:r>
              <a:rPr lang="id-ID" altLang="en-US" sz="1600" b="1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Binwas </a:t>
            </a:r>
            <a:r>
              <a:rPr lang="en-US" altLang="en-US" sz="1600" b="1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oleh</a:t>
            </a:r>
            <a:r>
              <a:rPr lang="en-US" altLang="en-US" sz="1600" b="1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b="1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Pemerintah</a:t>
            </a:r>
            <a:r>
              <a:rPr lang="en-US" altLang="en-US" sz="1600" b="1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b="1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Pusat</a:t>
            </a:r>
            <a:r>
              <a:rPr lang="en-US" altLang="en-US" sz="1600" b="1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b="1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terhadap</a:t>
            </a:r>
            <a:r>
              <a:rPr lang="en-US" altLang="en-US" sz="1600" b="1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fi-FI" altLang="en-US" sz="1600" b="1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penyelenggaraan Urusan Pemerintahan oleh Daerah </a:t>
            </a:r>
            <a:r>
              <a:rPr lang="id-ID" altLang="en-US" sz="1600" b="1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Kab/Kota</a:t>
            </a:r>
            <a:r>
              <a:rPr lang="en-US" altLang="en-US" sz="1600" b="1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b="1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dilaksanakan</a:t>
            </a:r>
            <a:r>
              <a:rPr lang="en-US" altLang="en-US" sz="1600" b="1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b="1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oleh</a:t>
            </a:r>
            <a:r>
              <a:rPr lang="en-US" altLang="en-US" sz="1600" b="1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id-ID" altLang="en-US" sz="1600" b="1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GWPP</a:t>
            </a:r>
            <a:r>
              <a:rPr lang="en-US" altLang="en-US" sz="1600" b="1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.</a:t>
            </a:r>
          </a:p>
          <a:p>
            <a:pPr marL="342891" indent="-342891">
              <a:spcAft>
                <a:spcPts val="400"/>
              </a:spcAft>
              <a:buFont typeface="Trebuchet MS" pitchFamily="34" charset="0"/>
              <a:buAutoNum type="arabicPeriod"/>
            </a:pPr>
            <a:r>
              <a:rPr lang="id-ID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Binwas </a:t>
            </a:r>
            <a:r>
              <a:rPr lang="en-US" altLang="en-US" sz="1600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secara</a:t>
            </a:r>
            <a:r>
              <a:rPr lang="en-US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nasional</a:t>
            </a:r>
            <a:r>
              <a:rPr lang="en-US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dikoordinasikan</a:t>
            </a:r>
            <a:r>
              <a:rPr lang="en-US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oleh</a:t>
            </a:r>
            <a:r>
              <a:rPr lang="en-US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 </a:t>
            </a:r>
            <a:r>
              <a:rPr lang="en-US" altLang="en-US" sz="1600" dirty="0" err="1">
                <a:latin typeface="Courier New" pitchFamily="49" charset="0"/>
                <a:ea typeface="Tahoma" pitchFamily="34" charset="0"/>
                <a:cs typeface="Courier New" pitchFamily="49" charset="0"/>
              </a:rPr>
              <a:t>Menteri</a:t>
            </a:r>
            <a:r>
              <a:rPr lang="en-US" altLang="en-US" sz="1600" dirty="0">
                <a:latin typeface="Courier New" pitchFamily="49" charset="0"/>
                <a:ea typeface="Tahoma" pitchFamily="34" charset="0"/>
                <a:cs typeface="Courier New" pitchFamily="49" charset="0"/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906028" y="4730404"/>
            <a:ext cx="1524011" cy="50509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latin typeface="Arial Narrow" pitchFamily="34" charset="0"/>
              </a:rPr>
              <a:t>Pasal 91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82017" y="5161716"/>
            <a:ext cx="3238523" cy="2124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467" dirty="0">
                <a:latin typeface="Courier New" pitchFamily="49" charset="0"/>
                <a:cs typeface="Courier New" pitchFamily="49" charset="0"/>
              </a:rPr>
              <a:t>Dalam melaksanakan pembinaan dan pengawasan terhadap penyelenggaraan Urusan Pemerintahan yang menjadi kewenangan Daerah kabupaten/kota dan Tugas Pembantuan oleh Daerah kabupaten/kota, </a:t>
            </a:r>
            <a:r>
              <a:rPr lang="id-ID" sz="1467" b="1" dirty="0">
                <a:latin typeface="Courier New" pitchFamily="49" charset="0"/>
                <a:cs typeface="Courier New" pitchFamily="49" charset="0"/>
              </a:rPr>
              <a:t>Presiden dibantu oleh GWPP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906027" y="214994"/>
            <a:ext cx="1428760" cy="53754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133" dirty="0">
                <a:latin typeface="Arial Narrow" pitchFamily="34" charset="0"/>
              </a:rPr>
              <a:t>Pasal 373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0777" y="836679"/>
            <a:ext cx="2285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>
                <a:latin typeface="Courier New" pitchFamily="49" charset="0"/>
                <a:cs typeface="Courier New" pitchFamily="49" charset="0"/>
              </a:rPr>
              <a:t>Pembinaan dan Pengawasan oleh GWPP meliputi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Binwas Umum </a:t>
            </a:r>
            <a:r>
              <a:rPr lang="id-ID" sz="1600" dirty="0">
                <a:latin typeface="Courier New" pitchFamily="49" charset="0"/>
                <a:cs typeface="Courier New" pitchFamily="49" charset="0"/>
              </a:rPr>
              <a:t>dan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Binwas Teknis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52992" y="2257678"/>
            <a:ext cx="4000528" cy="967588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45" name="Right Arrow 44"/>
          <p:cNvSpPr/>
          <p:nvPr/>
        </p:nvSpPr>
        <p:spPr>
          <a:xfrm rot="16200000">
            <a:off x="4833224" y="4312624"/>
            <a:ext cx="430039" cy="19050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38" name="Right Arrow 37"/>
          <p:cNvSpPr/>
          <p:nvPr/>
        </p:nvSpPr>
        <p:spPr>
          <a:xfrm>
            <a:off x="6381753" y="4945424"/>
            <a:ext cx="3333773" cy="21501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ight Arrow 38"/>
          <p:cNvSpPr/>
          <p:nvPr/>
        </p:nvSpPr>
        <p:spPr>
          <a:xfrm>
            <a:off x="6381752" y="322503"/>
            <a:ext cx="3143272" cy="215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ight Arrow 39"/>
          <p:cNvSpPr/>
          <p:nvPr/>
        </p:nvSpPr>
        <p:spPr>
          <a:xfrm>
            <a:off x="2762228" y="4945424"/>
            <a:ext cx="1619261" cy="21501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Right Arrow 41"/>
          <p:cNvSpPr/>
          <p:nvPr/>
        </p:nvSpPr>
        <p:spPr>
          <a:xfrm rot="16200000" flipV="1">
            <a:off x="9592936" y="3452546"/>
            <a:ext cx="2150195" cy="19050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28718" y="1188499"/>
            <a:ext cx="10382323" cy="1764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Unit kerja bidang Perencanaan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dipimpin</a:t>
            </a:r>
            <a:r>
              <a:rPr lang="en-AU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dan</a:t>
            </a:r>
            <a:r>
              <a:rPr lang="en-AU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dikoordinasikan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oleh </a:t>
            </a:r>
            <a:r>
              <a:rPr lang="nn-NO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Badan daerah provinsi yang melaksanakan fungsi penunjang urusan pemerintahan di bidang perencanaan dan pembangunan daerah</a:t>
            </a:r>
            <a:endParaRPr lang="id-ID" sz="2667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28718" y="3288945"/>
            <a:ext cx="10382323" cy="13544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Unit kerja bidang pemerintahan 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memiliki anggota dari organisasi perangkat provinsi daerah yang mempunyai tugas dan fungsi bersesuaian.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428718" y="5002333"/>
            <a:ext cx="10382323" cy="1764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UGAS: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membantu melaksanakan tugas dan wewenang Gubernur sebagai wakil Pemerintah Pusat di bidang 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perencanaan</a:t>
            </a:r>
            <a:endParaRPr lang="sv-SE" sz="2667" b="1" dirty="0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57" y="1290092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457" y="3225268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751" y="4837915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8253" y="294195"/>
            <a:ext cx="1259453" cy="541838"/>
            <a:chOff x="155575" y="4659982"/>
            <a:chExt cx="944590" cy="360040"/>
          </a:xfrm>
        </p:grpSpPr>
        <p:sp>
          <p:nvSpPr>
            <p:cNvPr id="10" name="Right Arrow 9"/>
            <p:cNvSpPr/>
            <p:nvPr/>
          </p:nvSpPr>
          <p:spPr>
            <a:xfrm>
              <a:off x="155575" y="4659982"/>
              <a:ext cx="455985" cy="3600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Chevron 10"/>
            <p:cNvSpPr/>
            <p:nvPr/>
          </p:nvSpPr>
          <p:spPr>
            <a:xfrm>
              <a:off x="559468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12133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15464" y="294194"/>
            <a:ext cx="613180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b="1" dirty="0">
                <a:latin typeface="Aharoni" pitchFamily="2" charset="-79"/>
                <a:cs typeface="Aharoni" pitchFamily="2" charset="-79"/>
              </a:rPr>
              <a:t>UNIT KERJA BIDANG PERENCANAAN</a:t>
            </a:r>
            <a:endParaRPr lang="en-US" sz="2667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15464" y="836032"/>
            <a:ext cx="63034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8216" y="1003400"/>
            <a:ext cx="10953784" cy="6329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609585" indent="-609585" algn="just" fontAlgn="base">
              <a:spcBef>
                <a:spcPct val="0"/>
              </a:spcBef>
              <a:spcAft>
                <a:spcPts val="400"/>
              </a:spcAft>
            </a:pPr>
            <a:r>
              <a:rPr lang="sv-SE" sz="2000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r>
              <a:rPr lang="id-ID" sz="2000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UNGSI: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koordinasi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penyelarasan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perencanaan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pembangunan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antar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antara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provinsi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wilayahnya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evaluasi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rancangan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perda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tentang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RPJPD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RPJMD;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rekomendasi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atas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usulan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DAK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pada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wilayahnya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koordinasi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pembinaan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pengawasan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penyelenggaraan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tugas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pembantuan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/Kota; 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evaluasi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rancangan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perda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tentang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tata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ruang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sesuai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peraturan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perundang-undangan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koordinasi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pembangunan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kawasan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perbatasan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berdasarkan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pedoman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ditetapkan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Pemerintah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Pusat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koordinasi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teknis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pembangunan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antara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provinsi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antar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lingkup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Daerah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provinsi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" y="1075072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253" y="77460"/>
            <a:ext cx="1259453" cy="541838"/>
            <a:chOff x="155575" y="4659982"/>
            <a:chExt cx="944590" cy="360040"/>
          </a:xfrm>
        </p:grpSpPr>
        <p:sp>
          <p:nvSpPr>
            <p:cNvPr id="8" name="Right Arrow 7"/>
            <p:cNvSpPr/>
            <p:nvPr/>
          </p:nvSpPr>
          <p:spPr>
            <a:xfrm>
              <a:off x="155575" y="4659982"/>
              <a:ext cx="455985" cy="3600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Chevron 8"/>
            <p:cNvSpPr/>
            <p:nvPr/>
          </p:nvSpPr>
          <p:spPr>
            <a:xfrm>
              <a:off x="559468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12133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15464" y="77459"/>
            <a:ext cx="613180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b="1" dirty="0">
                <a:latin typeface="Aharoni" pitchFamily="2" charset="-79"/>
                <a:cs typeface="Aharoni" pitchFamily="2" charset="-79"/>
              </a:rPr>
              <a:t>UNIT KERJA BIDANG PERENCANAAN</a:t>
            </a:r>
            <a:endParaRPr lang="en-US" sz="2667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15464" y="619297"/>
            <a:ext cx="63034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28718" y="1453175"/>
            <a:ext cx="10382323" cy="9439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Unit kerja bidang Pengawasan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dipimpin</a:t>
            </a:r>
            <a:r>
              <a:rPr lang="en-AU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dan</a:t>
            </a:r>
            <a:r>
              <a:rPr lang="en-AU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AU" sz="2667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dikoordinasikan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oleh Inspektorat Daerah Provinsi</a:t>
            </a:r>
            <a:endParaRPr lang="id-ID" sz="2667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28718" y="2882280"/>
            <a:ext cx="10382323" cy="13544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Unit kerja bidang pemerintahan 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memiliki anggota dari organisasi perangkat provinsi daerah yang mempunyai tugas dan fungsi bersesuaian.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428718" y="4820464"/>
            <a:ext cx="10382323" cy="1764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UGAS: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membantu melaksanakan tugas dan wewenang Gubernur sebagai wakil Pemerintah Pusat di bidang</a:t>
            </a:r>
            <a:r>
              <a:rPr lang="id-ID" sz="2667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pengawasan</a:t>
            </a:r>
            <a:endParaRPr lang="sv-SE" sz="2667" b="1" dirty="0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57" y="1290092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457" y="2818602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751" y="4837915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8253" y="294195"/>
            <a:ext cx="1259453" cy="541838"/>
            <a:chOff x="155575" y="4659982"/>
            <a:chExt cx="944590" cy="360040"/>
          </a:xfrm>
        </p:grpSpPr>
        <p:sp>
          <p:nvSpPr>
            <p:cNvPr id="10" name="Right Arrow 9"/>
            <p:cNvSpPr/>
            <p:nvPr/>
          </p:nvSpPr>
          <p:spPr>
            <a:xfrm>
              <a:off x="155575" y="4659982"/>
              <a:ext cx="455985" cy="3600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Chevron 10"/>
            <p:cNvSpPr/>
            <p:nvPr/>
          </p:nvSpPr>
          <p:spPr>
            <a:xfrm>
              <a:off x="559468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12133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15464" y="294194"/>
            <a:ext cx="608051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b="1" dirty="0">
                <a:latin typeface="Aharoni" pitchFamily="2" charset="-79"/>
                <a:cs typeface="Aharoni" pitchFamily="2" charset="-79"/>
              </a:rPr>
              <a:t>UNIT KERJA BIDANG PENGAWASAN</a:t>
            </a:r>
            <a:endParaRPr lang="en-US" sz="2667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15464" y="836032"/>
            <a:ext cx="63034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3969" y="1050312"/>
            <a:ext cx="10382323" cy="62877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609585" indent="-609585" algn="just" fontAlgn="base">
              <a:spcAft>
                <a:spcPts val="400"/>
              </a:spcAft>
            </a:pPr>
            <a:r>
              <a:rPr lang="sv-SE" sz="2133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r>
              <a:rPr lang="id-ID" sz="2133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UNGSI: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penghargaan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atau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sanksi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walikota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terkait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dengan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penyelenggaraan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pemerintahan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fasilitasi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monitoring,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evaluasi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supervisi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penyelenggaraan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pemerintahan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ada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diwilayahnya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pengawasan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capaian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SPM);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sanksi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administrasi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berupa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teguran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tertulis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walikota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menyampaikan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laporan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penyelenggaraan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pemerintahan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teguran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sanksi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tertulis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walikota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atas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laporan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DPRD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terkait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diterimanya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penjelasan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kepala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penggunaan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hak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interpelasi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/>
            </a:pP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sanksi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penyelenggara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pemerintahan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kabupaten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masih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memberlakukan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perda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telah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33" dirty="0" err="1">
                <a:latin typeface="Courier New" pitchFamily="49" charset="0"/>
                <a:cs typeface="Courier New" pitchFamily="49" charset="0"/>
              </a:rPr>
              <a:t>dibatalkan</a:t>
            </a:r>
            <a:r>
              <a:rPr lang="en-US" sz="2133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991" y="1205955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253" y="77460"/>
            <a:ext cx="1259453" cy="541838"/>
            <a:chOff x="155575" y="4659982"/>
            <a:chExt cx="944590" cy="360040"/>
          </a:xfrm>
        </p:grpSpPr>
        <p:sp>
          <p:nvSpPr>
            <p:cNvPr id="8" name="Right Arrow 7"/>
            <p:cNvSpPr/>
            <p:nvPr/>
          </p:nvSpPr>
          <p:spPr>
            <a:xfrm>
              <a:off x="155575" y="4659982"/>
              <a:ext cx="455985" cy="3600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Chevron 8"/>
            <p:cNvSpPr/>
            <p:nvPr/>
          </p:nvSpPr>
          <p:spPr>
            <a:xfrm>
              <a:off x="559468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12133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15464" y="77459"/>
            <a:ext cx="608051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b="1" dirty="0">
                <a:latin typeface="Aharoni" pitchFamily="2" charset="-79"/>
                <a:cs typeface="Aharoni" pitchFamily="2" charset="-79"/>
              </a:rPr>
              <a:t>UNIT KERJA BIDANG PENGAWASAN</a:t>
            </a:r>
            <a:endParaRPr lang="en-US" sz="2667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15464" y="619297"/>
            <a:ext cx="63034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3969" y="1154586"/>
            <a:ext cx="10382323" cy="6288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609585" indent="-609585" algn="just" fontAlgn="base">
              <a:spcBef>
                <a:spcPct val="0"/>
              </a:spcBef>
              <a:spcAft>
                <a:spcPts val="400"/>
              </a:spcAft>
            </a:pPr>
            <a:r>
              <a:rPr lang="sv-SE" sz="2400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r>
              <a:rPr lang="id-ID" sz="2400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UNGSI: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 startAt="6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sanksi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walikota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menyebarluaskan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perkada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telah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diundangkan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 startAt="6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sanksi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administratif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berupa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teguran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tertulis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walikota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mengumumkan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informasi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tentang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pelayanan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publik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 startAt="6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sanksi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administeratif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walikota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memberikan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pelayanan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perizinan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09585" indent="-609585">
              <a:spcAft>
                <a:spcPts val="400"/>
              </a:spcAft>
              <a:buFont typeface="+mj-lt"/>
              <a:buAutoNum type="arabicPeriod" startAt="6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sanksi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administratif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walikota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melaksanakan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program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strategis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nasional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609585" indent="-609585">
              <a:spcAft>
                <a:spcPts val="400"/>
              </a:spcAft>
              <a:buFont typeface="+mj-lt"/>
              <a:buAutoNum type="arabicPeriod" startAt="6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penyiapan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sanksi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administratif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kepada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bupati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walikota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mengumumkan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informasi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pembangunan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informasi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keuangan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991" y="1205955"/>
            <a:ext cx="10983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333" dirty="0">
                <a:latin typeface="Arial Black" pitchFamily="34" charset="0"/>
              </a:rPr>
              <a:t>04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253" y="185828"/>
            <a:ext cx="1259453" cy="541838"/>
            <a:chOff x="155575" y="4659982"/>
            <a:chExt cx="944590" cy="360040"/>
          </a:xfrm>
        </p:grpSpPr>
        <p:sp>
          <p:nvSpPr>
            <p:cNvPr id="8" name="Right Arrow 7"/>
            <p:cNvSpPr/>
            <p:nvPr/>
          </p:nvSpPr>
          <p:spPr>
            <a:xfrm>
              <a:off x="155575" y="4659982"/>
              <a:ext cx="455985" cy="3600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Chevron 8"/>
            <p:cNvSpPr/>
            <p:nvPr/>
          </p:nvSpPr>
          <p:spPr>
            <a:xfrm>
              <a:off x="559468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12133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15464" y="185826"/>
            <a:ext cx="608051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b="1" dirty="0">
                <a:latin typeface="Aharoni" pitchFamily="2" charset="-79"/>
                <a:cs typeface="Aharoni" pitchFamily="2" charset="-79"/>
              </a:rPr>
              <a:t>UNIT KERJA BIDANG PENGAWASAN</a:t>
            </a:r>
            <a:endParaRPr lang="en-US" sz="2667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15464" y="727665"/>
            <a:ext cx="63034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030565"/>
          </a:xfrm>
          <a:prstGeom prst="rect">
            <a:avLst/>
          </a:prstGeom>
        </p:spPr>
      </p:pic>
      <p:sp>
        <p:nvSpPr>
          <p:cNvPr id="31" name="TextBox 2"/>
          <p:cNvSpPr txBox="1"/>
          <p:nvPr/>
        </p:nvSpPr>
        <p:spPr>
          <a:xfrm>
            <a:off x="2667000" y="157680"/>
            <a:ext cx="6851235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10"/>
              </a:lnSpc>
            </a:pPr>
            <a:r>
              <a:rPr lang="en-CA" sz="3754" dirty="0">
                <a:solidFill>
                  <a:srgbClr val="000000"/>
                </a:solidFill>
                <a:latin typeface="Berlin Sans FB"/>
                <a:cs typeface="Berlin Sans FB"/>
              </a:rPr>
              <a:t>TUGAS DAN WEWENANG GWPP</a:t>
            </a:r>
          </a:p>
          <a:p>
            <a:pPr>
              <a:lnSpc>
                <a:spcPts val="3510"/>
              </a:lnSpc>
            </a:pPr>
            <a:endParaRPr lang="en-CA" sz="375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51584" y="716732"/>
            <a:ext cx="2341988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b="1" dirty="0">
                <a:solidFill>
                  <a:srgbClr val="000000"/>
                </a:solidFill>
                <a:latin typeface="Arial Narrow Bold"/>
                <a:cs typeface="Arial Narrow Bold"/>
              </a:rPr>
              <a:t>TUGAS DAN WEWENANG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35468" y="716732"/>
            <a:ext cx="1312860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000" b="1" dirty="0">
                <a:solidFill>
                  <a:srgbClr val="000000"/>
                </a:solidFill>
                <a:latin typeface="Arial Narrow Bold"/>
                <a:cs typeface="Arial Narrow Bold"/>
              </a:rPr>
              <a:t>PELAKSANA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29292" y="719743"/>
            <a:ext cx="872034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b="1" dirty="0">
                <a:solidFill>
                  <a:srgbClr val="000000"/>
                </a:solidFill>
                <a:latin typeface="Arial Narrow Bold"/>
                <a:cs typeface="Arial Narrow Bold"/>
              </a:rPr>
              <a:t>PEMBINA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0" y="0"/>
            <a:ext cx="911424" cy="7019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11244694" y="0"/>
            <a:ext cx="911424" cy="606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TextBox 4"/>
          <p:cNvSpPr txBox="1"/>
          <p:nvPr/>
        </p:nvSpPr>
        <p:spPr>
          <a:xfrm>
            <a:off x="368300" y="1766268"/>
            <a:ext cx="5785238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600" dirty="0">
                <a:solidFill>
                  <a:srgbClr val="FFFFFF"/>
                </a:solidFill>
                <a:latin typeface="Arial Narrow"/>
                <a:cs typeface="Arial Narrow"/>
              </a:rPr>
              <a:t>Monitoring </a:t>
            </a:r>
            <a:r>
              <a:rPr lang="en-CA" sz="1600" dirty="0" err="1">
                <a:solidFill>
                  <a:srgbClr val="FFFFFF"/>
                </a:solidFill>
                <a:latin typeface="Arial Narrow"/>
                <a:cs typeface="Arial Narrow"/>
              </a:rPr>
              <a:t>dan</a:t>
            </a:r>
            <a:r>
              <a:rPr lang="en-CA" sz="16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Arial Narrow"/>
                <a:cs typeface="Arial Narrow"/>
              </a:rPr>
              <a:t>evaluasi</a:t>
            </a:r>
            <a:r>
              <a:rPr lang="en-CA" sz="16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Arial Narrow"/>
                <a:cs typeface="Arial Narrow"/>
              </a:rPr>
              <a:t>kerjasama</a:t>
            </a:r>
            <a:r>
              <a:rPr lang="en-CA" sz="1600" dirty="0">
                <a:solidFill>
                  <a:srgbClr val="FFFFFF"/>
                </a:solidFill>
                <a:latin typeface="Arial Narrow"/>
                <a:cs typeface="Arial Narrow"/>
              </a:rPr>
              <a:t> yang </a:t>
            </a:r>
            <a:r>
              <a:rPr lang="en-CA" sz="1600" dirty="0" err="1">
                <a:solidFill>
                  <a:srgbClr val="FFFFFF"/>
                </a:solidFill>
                <a:latin typeface="Arial Narrow"/>
                <a:cs typeface="Arial Narrow"/>
              </a:rPr>
              <a:t>dilaksanakan</a:t>
            </a:r>
            <a:r>
              <a:rPr lang="en-CA" sz="16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Arial Narrow"/>
                <a:cs typeface="Arial Narrow"/>
              </a:rPr>
              <a:t>daerah</a:t>
            </a:r>
            <a:r>
              <a:rPr lang="en-CA" sz="16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Arial Narrow"/>
                <a:cs typeface="Arial Narrow"/>
              </a:rPr>
              <a:t>kabupaten</a:t>
            </a:r>
            <a:r>
              <a:rPr lang="en-CA" sz="1600" dirty="0">
                <a:solidFill>
                  <a:srgbClr val="FFFFFF"/>
                </a:solidFill>
                <a:latin typeface="Arial Narrow"/>
                <a:cs typeface="Arial Narrow"/>
              </a:rPr>
              <a:t>/</a:t>
            </a:r>
            <a:r>
              <a:rPr lang="en-CA" sz="1600" dirty="0" err="1">
                <a:solidFill>
                  <a:srgbClr val="FFFFFF"/>
                </a:solidFill>
                <a:latin typeface="Arial Narrow"/>
                <a:cs typeface="Arial Narrow"/>
              </a:rPr>
              <a:t>kota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err="1">
                <a:solidFill>
                  <a:srgbClr val="FFFFFF"/>
                </a:solidFill>
                <a:latin typeface="Arial Narrow"/>
                <a:cs typeface="Arial Narrow"/>
              </a:rPr>
              <a:t>dalam</a:t>
            </a:r>
            <a:r>
              <a:rPr lang="en-CA" sz="16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Arial Narrow"/>
                <a:cs typeface="Arial Narrow"/>
              </a:rPr>
              <a:t>satu</a:t>
            </a:r>
            <a:r>
              <a:rPr lang="en-CA" sz="16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Arial Narrow"/>
                <a:cs typeface="Arial Narrow"/>
              </a:rPr>
              <a:t>provinsi</a:t>
            </a:r>
            <a:r>
              <a:rPr lang="en-CA" sz="1600" dirty="0">
                <a:solidFill>
                  <a:srgbClr val="FFFFFF"/>
                </a:solidFill>
                <a:latin typeface="Arial Narrow"/>
                <a:cs typeface="Arial Narrow"/>
              </a:rPr>
              <a:t>;</a:t>
            </a:r>
          </a:p>
          <a:p>
            <a:pPr>
              <a:lnSpc>
                <a:spcPts val="210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6" name="TextBox 5"/>
          <p:cNvSpPr txBox="1"/>
          <p:nvPr/>
        </p:nvSpPr>
        <p:spPr>
          <a:xfrm>
            <a:off x="368300" y="2375867"/>
            <a:ext cx="6375143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02" dirty="0" err="1">
                <a:latin typeface="Arial Narrow"/>
                <a:cs typeface="Arial Narrow"/>
              </a:rPr>
              <a:t>Evaluasi</a:t>
            </a:r>
            <a:r>
              <a:rPr lang="en-CA" sz="1802" dirty="0">
                <a:latin typeface="Arial Narrow"/>
                <a:cs typeface="Arial Narrow"/>
              </a:rPr>
              <a:t> </a:t>
            </a:r>
            <a:r>
              <a:rPr lang="en-CA" sz="1802" dirty="0" err="1">
                <a:latin typeface="Arial Narrow"/>
                <a:cs typeface="Arial Narrow"/>
              </a:rPr>
              <a:t>Laporan</a:t>
            </a:r>
            <a:r>
              <a:rPr lang="en-CA" sz="1802" dirty="0">
                <a:latin typeface="Arial Narrow"/>
                <a:cs typeface="Arial Narrow"/>
              </a:rPr>
              <a:t> </a:t>
            </a:r>
            <a:r>
              <a:rPr lang="en-CA" sz="1802" dirty="0" err="1">
                <a:latin typeface="Arial Narrow"/>
                <a:cs typeface="Arial Narrow"/>
              </a:rPr>
              <a:t>Penyelenggaraan</a:t>
            </a:r>
            <a:r>
              <a:rPr lang="en-CA" sz="1802" dirty="0">
                <a:latin typeface="Arial Narrow"/>
                <a:cs typeface="Arial Narrow"/>
              </a:rPr>
              <a:t> </a:t>
            </a:r>
            <a:r>
              <a:rPr lang="en-CA" sz="1802" dirty="0" err="1">
                <a:latin typeface="Arial Narrow"/>
                <a:cs typeface="Arial Narrow"/>
              </a:rPr>
              <a:t>Pemerintahan</a:t>
            </a:r>
            <a:r>
              <a:rPr lang="en-CA" sz="1802" dirty="0">
                <a:latin typeface="Arial Narrow"/>
                <a:cs typeface="Arial Narrow"/>
              </a:rPr>
              <a:t> Daerah (</a:t>
            </a:r>
            <a:r>
              <a:rPr lang="en-CA" sz="1812" b="1" dirty="0">
                <a:latin typeface="Arial Narrow Bold"/>
                <a:cs typeface="Arial Narrow Bold"/>
              </a:rPr>
              <a:t>ELPPD</a:t>
            </a:r>
            <a:r>
              <a:rPr lang="en-CA" sz="1802" dirty="0">
                <a:latin typeface="Arial Narrow"/>
                <a:cs typeface="Arial Narrow"/>
              </a:rPr>
              <a:t>) </a:t>
            </a:r>
            <a:r>
              <a:rPr lang="en-CA" sz="1802" dirty="0" err="1">
                <a:latin typeface="Arial Narrow"/>
                <a:cs typeface="Arial Narrow"/>
              </a:rPr>
              <a:t>daerah</a:t>
            </a:r>
            <a:br>
              <a:rPr lang="en-CA" sz="1802" dirty="0">
                <a:latin typeface="Times New Roman"/>
              </a:rPr>
            </a:br>
            <a:r>
              <a:rPr lang="en-CA" sz="1802" dirty="0" err="1">
                <a:latin typeface="Arial Narrow"/>
                <a:cs typeface="Arial Narrow"/>
              </a:rPr>
              <a:t>kabupaten</a:t>
            </a:r>
            <a:r>
              <a:rPr lang="en-CA" sz="1802" dirty="0">
                <a:latin typeface="Arial Narrow"/>
                <a:cs typeface="Arial Narrow"/>
              </a:rPr>
              <a:t>/</a:t>
            </a:r>
            <a:r>
              <a:rPr lang="en-CA" sz="1802" dirty="0" err="1">
                <a:latin typeface="Arial Narrow"/>
                <a:cs typeface="Arial Narrow"/>
              </a:rPr>
              <a:t>kota</a:t>
            </a:r>
            <a:r>
              <a:rPr lang="en-CA" sz="1802" dirty="0">
                <a:latin typeface="Arial Narrow"/>
                <a:cs typeface="Arial Narrow"/>
              </a:rPr>
              <a:t>;</a:t>
            </a:r>
          </a:p>
          <a:p>
            <a:pPr>
              <a:lnSpc>
                <a:spcPts val="2175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368300" y="3006229"/>
            <a:ext cx="664284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Memberikan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rekomendasi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atas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usulan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DAK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kabupaten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/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kota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di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wilayah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provinsi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</a:p>
          <a:p>
            <a:pPr>
              <a:lnSpc>
                <a:spcPts val="207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368300" y="3547740"/>
            <a:ext cx="486832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Pengawasan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terhadap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Peraturan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Daerah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kabupaten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/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kota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;</a:t>
            </a:r>
          </a:p>
          <a:p>
            <a:pPr>
              <a:lnSpc>
                <a:spcPts val="207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368300" y="4158357"/>
            <a:ext cx="6737422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Koordinasi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pembinaan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dan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pengawasan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penyelenggaraan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tugas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pembantuan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di</a:t>
            </a:r>
            <a:br>
              <a:rPr lang="en-CA" sz="1802" dirty="0">
                <a:solidFill>
                  <a:srgbClr val="000000"/>
                </a:solidFill>
                <a:latin typeface="Times New Roman"/>
              </a:rPr>
            </a:b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daerah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kabupaten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/</a:t>
            </a:r>
            <a:r>
              <a:rPr lang="en-CA" sz="1802" dirty="0" err="1">
                <a:solidFill>
                  <a:srgbClr val="000000"/>
                </a:solidFill>
                <a:latin typeface="Arial Narrow"/>
                <a:cs typeface="Arial Narrow"/>
              </a:rPr>
              <a:t>kota</a:t>
            </a: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;</a:t>
            </a:r>
          </a:p>
          <a:p>
            <a:pPr>
              <a:lnSpc>
                <a:spcPts val="2175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40" name="TextBox 9"/>
          <p:cNvSpPr txBox="1"/>
          <p:nvPr/>
        </p:nvSpPr>
        <p:spPr>
          <a:xfrm>
            <a:off x="321010" y="4795281"/>
            <a:ext cx="7071133" cy="112851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Koordinasi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kegiatan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pemerintahan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dan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pembangunan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antar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daerah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provinsi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dan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daerah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kabupaten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/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kota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dan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 di 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wilayah</a:t>
            </a:r>
            <a:r>
              <a:rPr lang="en-CA" sz="1600" dirty="0">
                <a:solidFill>
                  <a:srgbClr val="000000"/>
                </a:solidFill>
                <a:latin typeface="Arial Narrow"/>
                <a:cs typeface="Arial Narrow"/>
              </a:rPr>
              <a:t>  </a:t>
            </a:r>
            <a:r>
              <a:rPr lang="en-CA" sz="1600" dirty="0" err="1">
                <a:solidFill>
                  <a:srgbClr val="000000"/>
                </a:solidFill>
                <a:latin typeface="Arial Narrow"/>
                <a:cs typeface="Arial Narrow"/>
              </a:rPr>
              <a:t>satu</a:t>
            </a:r>
            <a:r>
              <a:rPr lang="id-ID" sz="1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400" dirty="0" err="1">
                <a:latin typeface="Arial Narrow"/>
                <a:cs typeface="Arial Narrow"/>
              </a:rPr>
              <a:t>provinsi</a:t>
            </a:r>
            <a:r>
              <a:rPr lang="en-CA" sz="1400" dirty="0">
                <a:latin typeface="Arial Narrow"/>
                <a:cs typeface="Arial Narrow"/>
              </a:rPr>
              <a:t> (</a:t>
            </a:r>
            <a:r>
              <a:rPr lang="en-CA" sz="1400" dirty="0" err="1">
                <a:latin typeface="Arial Narrow"/>
                <a:cs typeface="Arial Narrow"/>
              </a:rPr>
              <a:t>Pembinaan</a:t>
            </a:r>
            <a:r>
              <a:rPr lang="en-CA" sz="1400" dirty="0">
                <a:latin typeface="Arial Narrow"/>
                <a:cs typeface="Arial Narrow"/>
              </a:rPr>
              <a:t> </a:t>
            </a:r>
            <a:r>
              <a:rPr lang="en-CA" sz="1400" dirty="0" err="1">
                <a:latin typeface="Arial Narrow"/>
                <a:cs typeface="Arial Narrow"/>
              </a:rPr>
              <a:t>Penerapan</a:t>
            </a:r>
            <a:r>
              <a:rPr lang="en-CA" sz="1400" dirty="0">
                <a:latin typeface="Arial Narrow"/>
                <a:cs typeface="Arial Narrow"/>
              </a:rPr>
              <a:t> SPM);</a:t>
            </a:r>
          </a:p>
          <a:p>
            <a:pPr>
              <a:lnSpc>
                <a:spcPts val="2200"/>
              </a:lnSpc>
            </a:pPr>
            <a:endParaRPr lang="en-CA" sz="16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ts val="2175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321010" y="5438356"/>
            <a:ext cx="5908669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Monitoring, 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evaluasi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dan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supervisi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terhadap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penyelenggaraan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pemerintahan</a:t>
            </a:r>
            <a:br>
              <a:rPr lang="en-CA" sz="1600" dirty="0">
                <a:solidFill>
                  <a:schemeClr val="bg1"/>
                </a:solidFill>
                <a:latin typeface="Times New Roman"/>
              </a:rPr>
            </a:b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kabupaten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/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kota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 yang 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ada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 di 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wilayah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satu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provinsi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Pengawasan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600" dirty="0" err="1">
                <a:solidFill>
                  <a:schemeClr val="bg1"/>
                </a:solidFill>
                <a:latin typeface="Arial Narrow"/>
                <a:cs typeface="Arial Narrow"/>
              </a:rPr>
              <a:t>Capaian</a:t>
            </a:r>
            <a:r>
              <a:rPr lang="en-CA" sz="1600" dirty="0">
                <a:solidFill>
                  <a:schemeClr val="bg1"/>
                </a:solidFill>
                <a:latin typeface="Arial Narrow"/>
                <a:cs typeface="Arial Narrow"/>
              </a:rPr>
              <a:t> SPM);</a:t>
            </a:r>
          </a:p>
          <a:p>
            <a:pPr>
              <a:lnSpc>
                <a:spcPts val="2175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43" name="TextBox 12"/>
          <p:cNvSpPr txBox="1"/>
          <p:nvPr/>
        </p:nvSpPr>
        <p:spPr>
          <a:xfrm>
            <a:off x="428790" y="6606629"/>
            <a:ext cx="65" cy="2725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75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44" name="TextBox 14"/>
          <p:cNvSpPr txBox="1"/>
          <p:nvPr/>
        </p:nvSpPr>
        <p:spPr>
          <a:xfrm>
            <a:off x="7581900" y="1898477"/>
            <a:ext cx="1839221" cy="24365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65100" algn="l"/>
              </a:tabLst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BIRO PEMERINTAHAN</a:t>
            </a: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7581900" y="2451206"/>
            <a:ext cx="179273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7" b="1">
                <a:solidFill>
                  <a:srgbClr val="000000"/>
                </a:solidFill>
                <a:latin typeface="Arial Narrow Bold"/>
                <a:cs typeface="Arial Narrow Bold"/>
              </a:rPr>
              <a:t>BIRO PEMERINTAHAN</a:t>
            </a:r>
          </a:p>
          <a:p>
            <a:pPr>
              <a:lnSpc>
                <a:spcPts val="184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8064500" y="3006229"/>
            <a:ext cx="81272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BAPPEDA</a:t>
            </a:r>
          </a:p>
          <a:p>
            <a:pPr>
              <a:lnSpc>
                <a:spcPts val="184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47" name="TextBox 17"/>
          <p:cNvSpPr txBox="1"/>
          <p:nvPr/>
        </p:nvSpPr>
        <p:spPr>
          <a:xfrm>
            <a:off x="8036706" y="3654301"/>
            <a:ext cx="108363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BIRO HUKUM</a:t>
            </a:r>
          </a:p>
          <a:p>
            <a:pPr>
              <a:lnSpc>
                <a:spcPts val="184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48" name="TextBox 18"/>
          <p:cNvSpPr txBox="1"/>
          <p:nvPr/>
        </p:nvSpPr>
        <p:spPr>
          <a:xfrm>
            <a:off x="8163597" y="4302373"/>
            <a:ext cx="81272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BAPPEDA</a:t>
            </a:r>
          </a:p>
          <a:p>
            <a:pPr>
              <a:lnSpc>
                <a:spcPts val="184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49" name="TextBox 19"/>
          <p:cNvSpPr txBox="1"/>
          <p:nvPr/>
        </p:nvSpPr>
        <p:spPr>
          <a:xfrm>
            <a:off x="7650007" y="4992836"/>
            <a:ext cx="179273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BIRO PEMERINTAHAN</a:t>
            </a:r>
          </a:p>
          <a:p>
            <a:pPr>
              <a:lnSpc>
                <a:spcPts val="184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50" name="TextBox 20"/>
          <p:cNvSpPr txBox="1"/>
          <p:nvPr/>
        </p:nvSpPr>
        <p:spPr>
          <a:xfrm>
            <a:off x="8013239" y="5568900"/>
            <a:ext cx="117910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INSPEKTORAT</a:t>
            </a:r>
          </a:p>
          <a:p>
            <a:pPr>
              <a:lnSpc>
                <a:spcPts val="184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51" name="TextBox 21"/>
          <p:cNvSpPr txBox="1"/>
          <p:nvPr/>
        </p:nvSpPr>
        <p:spPr>
          <a:xfrm>
            <a:off x="8064500" y="6153482"/>
            <a:ext cx="80470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5" b="1" dirty="0">
                <a:solidFill>
                  <a:srgbClr val="000000"/>
                </a:solidFill>
                <a:latin typeface="Arial Narrow Bold"/>
                <a:cs typeface="Arial Narrow Bold"/>
              </a:rPr>
              <a:t>DPMPTSP</a:t>
            </a:r>
          </a:p>
          <a:p>
            <a:pPr>
              <a:lnSpc>
                <a:spcPts val="1840"/>
              </a:lnSpc>
            </a:pPr>
            <a:endParaRPr lang="en-CA" sz="1575" dirty="0">
              <a:solidFill>
                <a:srgbClr val="000000"/>
              </a:solidFill>
            </a:endParaRPr>
          </a:p>
        </p:txBody>
      </p:sp>
      <p:sp>
        <p:nvSpPr>
          <p:cNvPr id="52" name="TextBox 23"/>
          <p:cNvSpPr txBox="1"/>
          <p:nvPr/>
        </p:nvSpPr>
        <p:spPr>
          <a:xfrm>
            <a:off x="10109200" y="1896492"/>
            <a:ext cx="146065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7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Ditjen</a:t>
            </a: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lang="en-CA" sz="1587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Bina</a:t>
            </a: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 ADWIL</a:t>
            </a:r>
          </a:p>
          <a:p>
            <a:pPr>
              <a:lnSpc>
                <a:spcPts val="184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53" name="TextBox 24"/>
          <p:cNvSpPr txBox="1"/>
          <p:nvPr/>
        </p:nvSpPr>
        <p:spPr>
          <a:xfrm>
            <a:off x="10287000" y="2451206"/>
            <a:ext cx="1112484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7" b="1">
                <a:solidFill>
                  <a:srgbClr val="000000"/>
                </a:solidFill>
                <a:latin typeface="Arial Narrow Bold"/>
                <a:cs typeface="Arial Narrow Bold"/>
              </a:rPr>
              <a:t>DITJEN OTDA</a:t>
            </a:r>
          </a:p>
          <a:p>
            <a:pPr>
              <a:lnSpc>
                <a:spcPts val="184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54" name="TextBox 25"/>
          <p:cNvSpPr txBox="1"/>
          <p:nvPr/>
        </p:nvSpPr>
        <p:spPr>
          <a:xfrm>
            <a:off x="10488488" y="2934221"/>
            <a:ext cx="923330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65100" algn="l"/>
              </a:tabLst>
            </a:pPr>
            <a:r>
              <a:rPr lang="en-CA" sz="1400" b="1" dirty="0">
                <a:solidFill>
                  <a:srgbClr val="000000"/>
                </a:solidFill>
                <a:latin typeface="Arial Narrow Bold"/>
                <a:cs typeface="Arial Narrow Bold"/>
              </a:rPr>
              <a:t>DITJEN BINA</a:t>
            </a:r>
            <a:br>
              <a:rPr lang="en-CA" sz="1400" dirty="0">
                <a:solidFill>
                  <a:srgbClr val="000000"/>
                </a:solidFill>
                <a:latin typeface="Times New Roman"/>
              </a:rPr>
            </a:br>
            <a:r>
              <a:rPr lang="en-CA" sz="1400" b="1" dirty="0">
                <a:solidFill>
                  <a:srgbClr val="000000"/>
                </a:solidFill>
                <a:latin typeface="Arial Narrow Bold"/>
                <a:cs typeface="Arial Narrow Bold"/>
              </a:rPr>
              <a:t>	BANGDA</a:t>
            </a:r>
          </a:p>
          <a:p>
            <a:pPr>
              <a:lnSpc>
                <a:spcPts val="1875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55" name="TextBox 26"/>
          <p:cNvSpPr txBox="1"/>
          <p:nvPr/>
        </p:nvSpPr>
        <p:spPr>
          <a:xfrm>
            <a:off x="10456124" y="3654301"/>
            <a:ext cx="1112484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DITJEN OTDA</a:t>
            </a:r>
          </a:p>
          <a:p>
            <a:pPr>
              <a:lnSpc>
                <a:spcPts val="184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56" name="TextBox 27"/>
          <p:cNvSpPr txBox="1"/>
          <p:nvPr/>
        </p:nvSpPr>
        <p:spPr>
          <a:xfrm>
            <a:off x="10084934" y="4302373"/>
            <a:ext cx="162769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DITJEN BINA ADWIL</a:t>
            </a:r>
          </a:p>
          <a:p>
            <a:pPr>
              <a:lnSpc>
                <a:spcPts val="184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57" name="TextBox 28"/>
          <p:cNvSpPr txBox="1"/>
          <p:nvPr/>
        </p:nvSpPr>
        <p:spPr>
          <a:xfrm>
            <a:off x="10488488" y="4878437"/>
            <a:ext cx="1046761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65100" algn="l"/>
              </a:tabLst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DITJEN BINA</a:t>
            </a:r>
            <a:br>
              <a:rPr lang="en-CA" sz="1577" dirty="0">
                <a:solidFill>
                  <a:srgbClr val="000000"/>
                </a:solidFill>
                <a:latin typeface="Times New Roman"/>
              </a:rPr>
            </a:b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	BANGDA</a:t>
            </a:r>
          </a:p>
          <a:p>
            <a:pPr>
              <a:lnSpc>
                <a:spcPts val="1875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10776520" y="5568900"/>
            <a:ext cx="47288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ITJEN</a:t>
            </a:r>
          </a:p>
          <a:p>
            <a:pPr>
              <a:lnSpc>
                <a:spcPts val="184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59" name="TextBox 30"/>
          <p:cNvSpPr txBox="1"/>
          <p:nvPr/>
        </p:nvSpPr>
        <p:spPr>
          <a:xfrm>
            <a:off x="10033000" y="6144964"/>
            <a:ext cx="162781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5" b="1" dirty="0">
                <a:solidFill>
                  <a:srgbClr val="000000"/>
                </a:solidFill>
                <a:latin typeface="Arial Narrow Bold"/>
                <a:cs typeface="Arial Narrow Bold"/>
              </a:rPr>
              <a:t>DITJEN BINA ADWIL</a:t>
            </a:r>
          </a:p>
          <a:p>
            <a:pPr>
              <a:lnSpc>
                <a:spcPts val="1840"/>
              </a:lnSpc>
            </a:pPr>
            <a:endParaRPr lang="en-CA" sz="1575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2434" y="5988174"/>
            <a:ext cx="6855110" cy="6184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id-ID"/>
          </a:p>
        </p:txBody>
      </p:sp>
      <p:sp>
        <p:nvSpPr>
          <p:cNvPr id="62" name="TextBox 61"/>
          <p:cNvSpPr txBox="1"/>
          <p:nvPr/>
        </p:nvSpPr>
        <p:spPr>
          <a:xfrm>
            <a:off x="263352" y="5958557"/>
            <a:ext cx="673742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Evaluasi</a:t>
            </a:r>
            <a:r>
              <a:rPr lang="en-CA" sz="1802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kinerja</a:t>
            </a:r>
            <a:r>
              <a:rPr lang="en-CA" sz="1802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pelayanan</a:t>
            </a:r>
            <a:r>
              <a:rPr lang="en-CA" sz="1802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publik</a:t>
            </a:r>
            <a:r>
              <a:rPr lang="en-CA" sz="1802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pemerintah</a:t>
            </a:r>
            <a:r>
              <a:rPr lang="en-CA" sz="1802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daerah</a:t>
            </a:r>
            <a:r>
              <a:rPr lang="en-CA" sz="1802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kabupaten</a:t>
            </a:r>
            <a:r>
              <a:rPr lang="en-CA" sz="1802" dirty="0">
                <a:solidFill>
                  <a:schemeClr val="bg1"/>
                </a:solidFill>
                <a:latin typeface="Arial Narrow"/>
                <a:cs typeface="Arial Narrow"/>
              </a:rPr>
              <a:t>/</a:t>
            </a: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kota</a:t>
            </a:r>
            <a:r>
              <a:rPr lang="en-CA" sz="1802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terkait</a:t>
            </a:r>
            <a:br>
              <a:rPr lang="en-CA" sz="1802" dirty="0">
                <a:solidFill>
                  <a:schemeClr val="bg1"/>
                </a:solidFill>
                <a:latin typeface="Times New Roman"/>
              </a:rPr>
            </a:b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penyelenggaraan</a:t>
            </a:r>
            <a:r>
              <a:rPr lang="en-CA" sz="1802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perizinan</a:t>
            </a:r>
            <a:r>
              <a:rPr lang="en-CA" sz="1802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dan</a:t>
            </a:r>
            <a:r>
              <a:rPr lang="en-CA" sz="1802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CA" sz="1802" dirty="0" err="1">
                <a:solidFill>
                  <a:schemeClr val="bg1"/>
                </a:solidFill>
                <a:latin typeface="Arial Narrow"/>
                <a:cs typeface="Arial Narrow"/>
              </a:rPr>
              <a:t>nonperizinan</a:t>
            </a:r>
            <a:r>
              <a:rPr lang="en-CA" sz="1802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63" name="Pentagon 62"/>
          <p:cNvSpPr/>
          <p:nvPr/>
        </p:nvSpPr>
        <p:spPr>
          <a:xfrm rot="10800000">
            <a:off x="7252106" y="6030563"/>
            <a:ext cx="2266127" cy="576065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Pentagon 63"/>
          <p:cNvSpPr/>
          <p:nvPr/>
        </p:nvSpPr>
        <p:spPr>
          <a:xfrm rot="10800000">
            <a:off x="9706464" y="6030563"/>
            <a:ext cx="2150176" cy="576065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508A8-ACCD-4F6B-B505-D81A842FAC83}"/>
              </a:ext>
            </a:extLst>
          </p:cNvPr>
          <p:cNvSpPr txBox="1"/>
          <p:nvPr/>
        </p:nvSpPr>
        <p:spPr>
          <a:xfrm>
            <a:off x="273722" y="1212680"/>
            <a:ext cx="673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Kesekretariatan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Rakor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penyusunan</a:t>
            </a:r>
            <a:r>
              <a:rPr lang="en-US" dirty="0">
                <a:solidFill>
                  <a:schemeClr val="bg1"/>
                </a:solidFill>
              </a:rPr>
              <a:t> data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laporan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FCE742FC-A20A-4DDD-BE66-26505976F055}"/>
              </a:ext>
            </a:extLst>
          </p:cNvPr>
          <p:cNvSpPr txBox="1"/>
          <p:nvPr/>
        </p:nvSpPr>
        <p:spPr>
          <a:xfrm>
            <a:off x="7558927" y="1306588"/>
            <a:ext cx="1839221" cy="24365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65100" algn="l"/>
              </a:tabLst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BIRO PEMERINTAHAN</a:t>
            </a: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60" name="TextBox 23">
            <a:extLst>
              <a:ext uri="{FF2B5EF4-FFF2-40B4-BE49-F238E27FC236}">
                <a16:creationId xmlns:a16="http://schemas.microsoft.com/office/drawing/2014/main" id="{20161B15-7B88-46CB-9F19-193FC44BA766}"/>
              </a:ext>
            </a:extLst>
          </p:cNvPr>
          <p:cNvSpPr txBox="1"/>
          <p:nvPr/>
        </p:nvSpPr>
        <p:spPr>
          <a:xfrm>
            <a:off x="10086227" y="1304603"/>
            <a:ext cx="146065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87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Ditjen</a:t>
            </a: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lang="en-CA" sz="1587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Bina</a:t>
            </a: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 ADWIL</a:t>
            </a:r>
          </a:p>
          <a:p>
            <a:pPr>
              <a:lnSpc>
                <a:spcPts val="1840"/>
              </a:lnSpc>
            </a:pPr>
            <a:endParaRPr lang="en-CA" sz="1577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726315"/>
          </a:xfrm>
          <a:prstGeom prst="rect">
            <a:avLst/>
          </a:prstGeom>
        </p:spPr>
      </p:pic>
      <p:sp>
        <p:nvSpPr>
          <p:cNvPr id="34" name="TextBox 2"/>
          <p:cNvSpPr txBox="1"/>
          <p:nvPr/>
        </p:nvSpPr>
        <p:spPr>
          <a:xfrm>
            <a:off x="3136900" y="157680"/>
            <a:ext cx="5939126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5"/>
              </a:lnSpc>
            </a:pPr>
            <a:r>
              <a:rPr lang="en-CA" sz="3229">
                <a:solidFill>
                  <a:srgbClr val="000000"/>
                </a:solidFill>
                <a:latin typeface="Berlin Sans FB"/>
                <a:cs typeface="Berlin Sans FB"/>
              </a:rPr>
              <a:t>8 JENIS TUGAS DAN WEWENANG</a:t>
            </a:r>
          </a:p>
          <a:p>
            <a:pPr>
              <a:lnSpc>
                <a:spcPts val="2905"/>
              </a:lnSpc>
            </a:pPr>
            <a:endParaRPr lang="en-CA" sz="322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5500" y="1949497"/>
            <a:ext cx="429605" cy="194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CA" sz="6619" b="1">
                <a:solidFill>
                  <a:srgbClr val="FFFFFF"/>
                </a:solidFill>
                <a:latin typeface="Calibri Bold"/>
                <a:cs typeface="Calibri Bold"/>
              </a:rPr>
              <a:t>1</a:t>
            </a:r>
          </a:p>
          <a:p>
            <a:pPr>
              <a:lnSpc>
                <a:spcPts val="7590"/>
              </a:lnSpc>
            </a:pPr>
            <a:endParaRPr lang="en-CA" sz="660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5500" y="5146099"/>
            <a:ext cx="429605" cy="194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CA" sz="6617" b="1">
                <a:solidFill>
                  <a:srgbClr val="FFFFFF"/>
                </a:solidFill>
                <a:latin typeface="Calibri Bold"/>
                <a:cs typeface="Calibri Bold"/>
              </a:rPr>
              <a:t>2</a:t>
            </a:r>
          </a:p>
          <a:p>
            <a:pPr>
              <a:lnSpc>
                <a:spcPts val="7590"/>
              </a:lnSpc>
            </a:pPr>
            <a:endParaRPr lang="en-CA" sz="66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12900" y="1433454"/>
            <a:ext cx="3715761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10" b="1">
                <a:solidFill>
                  <a:srgbClr val="000000"/>
                </a:solidFill>
                <a:latin typeface="Arial Narrow Bold"/>
                <a:cs typeface="Arial Narrow Bold"/>
              </a:rPr>
              <a:t>Monitoring dan evaluasi kerjasama yang dilaksanakan daerah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10" b="1">
                <a:solidFill>
                  <a:srgbClr val="000000"/>
                </a:solidFill>
                <a:latin typeface="Arial Narrow Bold"/>
                <a:cs typeface="Arial Narrow Bold"/>
              </a:rPr>
              <a:t>kabupaten/kota dalam satu provinsi</a:t>
            </a:r>
          </a:p>
          <a:p>
            <a:pPr>
              <a:lnSpc>
                <a:spcPts val="135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3700" y="2035504"/>
            <a:ext cx="380149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Calibri Bold"/>
                <a:cs typeface="Calibri Bold"/>
              </a:rPr>
              <a:t>Dasar Hukum : </a:t>
            </a:r>
            <a:r>
              <a:rPr lang="en-CA" sz="1212" b="1">
                <a:solidFill>
                  <a:srgbClr val="000000"/>
                </a:solidFill>
                <a:latin typeface="Calibri Bold"/>
                <a:cs typeface="Calibri Bold"/>
              </a:rPr>
              <a:t>Pasal 368 ayat (1) UU Nomor 23 Tahun 2014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12" b="1">
                <a:solidFill>
                  <a:srgbClr val="515151"/>
                </a:solidFill>
                <a:latin typeface="Calibri Bold"/>
                <a:cs typeface="Calibri Bold"/>
              </a:rPr>
              <a:t>Pedoman teknis :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63700" y="2436871"/>
            <a:ext cx="26889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515151"/>
                </a:solidFill>
                <a:latin typeface="Calibri"/>
                <a:cs typeface="Calibri"/>
              </a:rPr>
              <a:t>1.  PP 28 tahun 2018 ttg kerjasama daerah,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3700" y="2666224"/>
            <a:ext cx="38816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515151"/>
                </a:solidFill>
                <a:latin typeface="Calibri"/>
                <a:cs typeface="Calibri"/>
              </a:rPr>
              <a:t>2.  permendagri 22 tahun 2020 ttg tata cara kerjasama daerah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92300" y="2866907"/>
            <a:ext cx="34727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515151"/>
                </a:solidFill>
                <a:latin typeface="Calibri"/>
                <a:cs typeface="Calibri"/>
              </a:rPr>
              <a:t>dengan daerah lain dan kerjasama daerah dengan pihak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92300" y="3067591"/>
            <a:ext cx="37125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515151"/>
                </a:solidFill>
                <a:latin typeface="Calibri"/>
                <a:cs typeface="Calibri"/>
              </a:rPr>
              <a:t>ketiga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63700" y="3268274"/>
            <a:ext cx="16113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Calibri Bold"/>
                <a:cs typeface="Calibri Bold"/>
              </a:rPr>
              <a:t>Output yang diharapkan: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63700" y="3483292"/>
            <a:ext cx="380796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000000"/>
                </a:solidFill>
                <a:latin typeface="Calibri"/>
                <a:cs typeface="Calibri"/>
              </a:rPr>
              <a:t>Laporan dan rekomendasi kerjasama daerah kabupaten/kota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14500" y="4572717"/>
            <a:ext cx="37077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0" b="1">
                <a:solidFill>
                  <a:srgbClr val="000000"/>
                </a:solidFill>
                <a:latin typeface="Arial Narrow Bold"/>
                <a:cs typeface="Arial Narrow Bold"/>
              </a:rPr>
              <a:t>Memberikan rekomendasi atas usulan DAK kabupaten/kota di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14500" y="4759066"/>
            <a:ext cx="992259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12" b="1">
                <a:solidFill>
                  <a:srgbClr val="000000"/>
                </a:solidFill>
                <a:latin typeface="Arial Narrow Bold"/>
                <a:cs typeface="Arial Narrow Bold"/>
              </a:rPr>
              <a:t>wilayah provinsi</a:t>
            </a:r>
          </a:p>
          <a:p>
            <a:pPr>
              <a:lnSpc>
                <a:spcPts val="134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89100" y="5174768"/>
            <a:ext cx="348839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Dasar Hukum : </a:t>
            </a:r>
            <a:r>
              <a:rPr lang="en-CA" sz="1212" b="1">
                <a:solidFill>
                  <a:srgbClr val="000000"/>
                </a:solidFill>
                <a:latin typeface="Arial Narrow Bold"/>
                <a:cs typeface="Arial Narrow Bold"/>
              </a:rPr>
              <a:t>Pasal 91 ayat (4) UU Nomor 23 Tahun 2014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Pedoman teknis :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89100" y="5576135"/>
            <a:ext cx="380418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</a:tabLst>
            </a:pPr>
            <a:r>
              <a:rPr lang="en-CA" sz="1200">
                <a:solidFill>
                  <a:srgbClr val="000000"/>
                </a:solidFill>
                <a:latin typeface="Arial Narrow"/>
                <a:cs typeface="Arial Narrow"/>
              </a:rPr>
              <a:t>1.  Peraturan Menteri Dalam Negeri Nomor 117 Tahun 2017 tentang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000000"/>
                </a:solidFill>
                <a:latin typeface="Arial Narrow"/>
                <a:cs typeface="Arial Narrow"/>
              </a:rPr>
              <a:t>	Tata Cara Pengusulan dan Verifikasi Usulan Program dan</a:t>
            </a:r>
          </a:p>
          <a:p>
            <a:pPr>
              <a:lnSpc>
                <a:spcPts val="142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17700" y="5991836"/>
            <a:ext cx="3484415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Kegiatan Pembangunan Daerah melalui Dana Alokasi Khusus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Fisik</a:t>
            </a:r>
          </a:p>
          <a:p>
            <a:pPr>
              <a:lnSpc>
                <a:spcPts val="147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89100" y="6421872"/>
            <a:ext cx="15100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Output yang diharapkan: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89100" y="6622556"/>
            <a:ext cx="271228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  <a:latin typeface="Arial Narrow"/>
                <a:cs typeface="Arial Narrow"/>
              </a:rPr>
              <a:t>Laporan dan rekomendasi DAK Kabupaten/Kota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569200" y="1433454"/>
            <a:ext cx="3024867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635000" algn="l"/>
              </a:tabLst>
            </a:pPr>
            <a:r>
              <a:rPr lang="en-CA" sz="1210" b="1">
                <a:solidFill>
                  <a:srgbClr val="000000"/>
                </a:solidFill>
                <a:latin typeface="Arial Narrow Bold"/>
                <a:cs typeface="Arial Narrow Bold"/>
              </a:rPr>
              <a:t>Evaluasi Laporan Penyelenggaraan Pemerintahan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10" b="1">
                <a:solidFill>
                  <a:srgbClr val="000000"/>
                </a:solidFill>
                <a:latin typeface="Arial Narrow Bold"/>
                <a:cs typeface="Arial Narrow Bold"/>
              </a:rPr>
              <a:t>	Daerah (ELPPD) daerah kabupaten/kota</a:t>
            </a:r>
          </a:p>
          <a:p>
            <a:pPr>
              <a:lnSpc>
                <a:spcPts val="135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718300" y="1978166"/>
            <a:ext cx="348839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Dasar Hukum : </a:t>
            </a:r>
            <a:r>
              <a:rPr lang="en-CA" sz="1212" b="1">
                <a:solidFill>
                  <a:srgbClr val="000000"/>
                </a:solidFill>
                <a:latin typeface="Arial Narrow Bold"/>
                <a:cs typeface="Arial Narrow Bold"/>
              </a:rPr>
              <a:t>Pasal 70 ayat (3) UU Nomor 23 Tahun 2014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Pedoman teknis :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718300" y="2393868"/>
            <a:ext cx="390959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</a:tabLst>
            </a:pP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1.  Peraturan Pemerintah Nomor 13 Tahun 2019 tentang Laporan dan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000000"/>
                </a:solidFill>
                <a:latin typeface="Arial Narrow"/>
                <a:cs typeface="Arial Narrow"/>
              </a:rPr>
              <a:t>	Evaluasi Penyelenggaraan Pemerintahan Daerah</a:t>
            </a:r>
            <a:r>
              <a:rPr lang="en-CA" sz="1200">
                <a:solidFill>
                  <a:srgbClr val="515151"/>
                </a:solidFill>
                <a:latin typeface="Arial Narrow"/>
                <a:cs typeface="Arial Narrow"/>
              </a:rPr>
              <a:t>,</a:t>
            </a:r>
          </a:p>
          <a:p>
            <a:pPr>
              <a:lnSpc>
                <a:spcPts val="142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718300" y="2809569"/>
            <a:ext cx="15100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Output yang diharapkan: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718300" y="3010253"/>
            <a:ext cx="355225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Laporan hasil evaluasi penyelenggaraan Pemerintahan Daerah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kabupaten/kota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191500" y="4630055"/>
            <a:ext cx="24285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0" b="1">
                <a:solidFill>
                  <a:srgbClr val="000000"/>
                </a:solidFill>
                <a:latin typeface="Arial Narrow Bold"/>
                <a:cs typeface="Arial Narrow Bold"/>
              </a:rPr>
              <a:t>Pengawasan terhadap Peraturan Daerah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690100" y="4830739"/>
            <a:ext cx="93455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12" b="1">
                <a:solidFill>
                  <a:srgbClr val="000000"/>
                </a:solidFill>
                <a:latin typeface="Arial Narrow Bold"/>
                <a:cs typeface="Arial Narrow Bold"/>
              </a:rPr>
              <a:t>kabupaten/kota</a:t>
            </a:r>
          </a:p>
          <a:p>
            <a:pPr>
              <a:lnSpc>
                <a:spcPts val="134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692900" y="5174768"/>
            <a:ext cx="348839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Dasar Hukum : </a:t>
            </a:r>
            <a:r>
              <a:rPr lang="en-CA" sz="1212" b="1">
                <a:solidFill>
                  <a:srgbClr val="000000"/>
                </a:solidFill>
                <a:latin typeface="Arial Narrow Bold"/>
                <a:cs typeface="Arial Narrow Bold"/>
              </a:rPr>
              <a:t>Pasal 91 ayat (2) UU Nomor 23 Tahun 2014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Pedoman teknis :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692900" y="5576135"/>
            <a:ext cx="395877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</a:tabLst>
            </a:pPr>
            <a:r>
              <a:rPr lang="en-CA" sz="1200">
                <a:solidFill>
                  <a:srgbClr val="515151"/>
                </a:solidFill>
                <a:latin typeface="Arial Narrow"/>
                <a:cs typeface="Arial Narrow"/>
              </a:rPr>
              <a:t>1.  Peraturan Menteri Dalam Negeri Nomor 120 Tahun 2018 tentang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515151"/>
                </a:solidFill>
                <a:latin typeface="Arial Narrow"/>
                <a:cs typeface="Arial Narrow"/>
              </a:rPr>
              <a:t>	Perubahan Atas Peraturan Menteri Dalam Negeri Nomor 80 Tahun</a:t>
            </a:r>
          </a:p>
          <a:p>
            <a:pPr>
              <a:lnSpc>
                <a:spcPts val="142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921500" y="5991836"/>
            <a:ext cx="288059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515151"/>
                </a:solidFill>
                <a:latin typeface="Arial Narrow"/>
                <a:cs typeface="Arial Narrow"/>
              </a:rPr>
              <a:t>2015 tentang Pembentukan Produk Hukum Daerah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692900" y="6206854"/>
            <a:ext cx="15100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Output yang diharapkan: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692900" y="6421872"/>
            <a:ext cx="30633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Laporan pengawasan terhadap Perda kabupaten/kota.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099800" y="1949497"/>
            <a:ext cx="429605" cy="194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CA" sz="6619" b="1">
                <a:solidFill>
                  <a:srgbClr val="FFFFFF"/>
                </a:solidFill>
                <a:latin typeface="Calibri Bold"/>
                <a:cs typeface="Calibri Bold"/>
              </a:rPr>
              <a:t>3</a:t>
            </a:r>
          </a:p>
          <a:p>
            <a:pPr>
              <a:lnSpc>
                <a:spcPts val="7590"/>
              </a:lnSpc>
            </a:pPr>
            <a:endParaRPr lang="en-CA" sz="6609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099800" y="5146099"/>
            <a:ext cx="429605" cy="194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CA" sz="6617" b="1">
                <a:solidFill>
                  <a:srgbClr val="FFFFFF"/>
                </a:solidFill>
                <a:latin typeface="Calibri Bold"/>
                <a:cs typeface="Calibri Bold"/>
              </a:rPr>
              <a:t>5</a:t>
            </a:r>
          </a:p>
          <a:p>
            <a:pPr>
              <a:lnSpc>
                <a:spcPts val="7590"/>
              </a:lnSpc>
            </a:pPr>
            <a:endParaRPr lang="en-CA" sz="6607">
              <a:solidFill>
                <a:srgbClr val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0" y="0"/>
            <a:ext cx="911424" cy="831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11240988" y="0"/>
            <a:ext cx="911424" cy="8094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726315"/>
          </a:xfrm>
          <a:prstGeom prst="rect">
            <a:avLst/>
          </a:prstGeom>
        </p:spPr>
      </p:pic>
      <p:sp>
        <p:nvSpPr>
          <p:cNvPr id="36" name="TextBox 2"/>
          <p:cNvSpPr txBox="1"/>
          <p:nvPr/>
        </p:nvSpPr>
        <p:spPr>
          <a:xfrm>
            <a:off x="3136900" y="157680"/>
            <a:ext cx="5939126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5"/>
              </a:lnSpc>
            </a:pPr>
            <a:r>
              <a:rPr lang="en-CA" sz="3229">
                <a:solidFill>
                  <a:srgbClr val="000000"/>
                </a:solidFill>
                <a:latin typeface="Berlin Sans FB"/>
                <a:cs typeface="Berlin Sans FB"/>
              </a:rPr>
              <a:t>8 JENIS TUGAS DAN WEWENANG</a:t>
            </a:r>
          </a:p>
          <a:p>
            <a:pPr>
              <a:lnSpc>
                <a:spcPts val="2905"/>
              </a:lnSpc>
            </a:pPr>
            <a:endParaRPr lang="en-CA" sz="322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63600" y="1992501"/>
            <a:ext cx="386324" cy="194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CA" sz="6619" b="1">
                <a:solidFill>
                  <a:srgbClr val="FFFFFF"/>
                </a:solidFill>
                <a:latin typeface="Arial Narrow Bold"/>
                <a:cs typeface="Arial Narrow Bold"/>
              </a:rPr>
              <a:t>5</a:t>
            </a:r>
          </a:p>
          <a:p>
            <a:pPr>
              <a:lnSpc>
                <a:spcPts val="7590"/>
              </a:lnSpc>
            </a:pPr>
            <a:endParaRPr lang="en-CA" sz="660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63600" y="5189103"/>
            <a:ext cx="386324" cy="194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CA" sz="6619" b="1">
                <a:solidFill>
                  <a:srgbClr val="FFFFFF"/>
                </a:solidFill>
                <a:latin typeface="Arial Narrow Bold"/>
                <a:cs typeface="Arial Narrow Bold"/>
              </a:rPr>
              <a:t>6</a:t>
            </a:r>
          </a:p>
          <a:p>
            <a:pPr>
              <a:lnSpc>
                <a:spcPts val="7590"/>
              </a:lnSpc>
            </a:pPr>
            <a:endParaRPr lang="en-CA" sz="660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12900" y="1433454"/>
            <a:ext cx="386644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0" b="1">
                <a:solidFill>
                  <a:srgbClr val="000000"/>
                </a:solidFill>
                <a:latin typeface="Arial Narrow Bold"/>
                <a:cs typeface="Arial Narrow Bold"/>
              </a:rPr>
              <a:t>Koordinasi pembinaan dan pengawasan penyelenggaraan tugas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10" b="1">
                <a:solidFill>
                  <a:srgbClr val="000000"/>
                </a:solidFill>
                <a:latin typeface="Arial Narrow Bold"/>
                <a:cs typeface="Arial Narrow Bold"/>
              </a:rPr>
              <a:t>pembantuan di daerah kabupaten/kota</a:t>
            </a:r>
          </a:p>
          <a:p>
            <a:pPr>
              <a:lnSpc>
                <a:spcPts val="142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3700" y="2035504"/>
            <a:ext cx="347563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0" b="1">
                <a:solidFill>
                  <a:srgbClr val="515151"/>
                </a:solidFill>
                <a:latin typeface="Arial Narrow Bold"/>
                <a:cs typeface="Arial Narrow Bold"/>
              </a:rPr>
              <a:t>Dasar Hukum : </a:t>
            </a:r>
            <a:r>
              <a:rPr lang="en-CA" sz="1210" b="1">
                <a:solidFill>
                  <a:srgbClr val="000000"/>
                </a:solidFill>
                <a:latin typeface="Arial Narrow Bold"/>
                <a:cs typeface="Arial Narrow Bold"/>
              </a:rPr>
              <a:t>Pasal 91 ayat (1) UU Nomor 23 Tahun 2014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Pedoman teknis :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63700" y="2451206"/>
            <a:ext cx="24504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515151"/>
                </a:solidFill>
                <a:latin typeface="Arial Narrow"/>
                <a:cs typeface="Arial Narrow"/>
              </a:rPr>
              <a:t>1.  PP 28 tahun 2018 ttg kerjasama daerah,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3700" y="2666224"/>
            <a:ext cx="348653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515151"/>
                </a:solidFill>
                <a:latin typeface="Arial Narrow"/>
                <a:cs typeface="Arial Narrow"/>
              </a:rPr>
              <a:t>2.  permendagri 22 tahun 2020 ttg tata cara kerjasama daerah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92300" y="2866907"/>
            <a:ext cx="35442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515151"/>
                </a:solidFill>
                <a:latin typeface="Arial Narrow"/>
                <a:cs typeface="Arial Narrow"/>
              </a:rPr>
              <a:t>dengan daerah lain dan kerjasama daerah dengan pihak ketiga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63700" y="3081925"/>
            <a:ext cx="14956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0" b="1">
                <a:solidFill>
                  <a:srgbClr val="515151"/>
                </a:solidFill>
                <a:latin typeface="Arial Narrow Bold"/>
                <a:cs typeface="Arial Narrow Bold"/>
              </a:rPr>
              <a:t>Output yang diharapkan: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63700" y="3282609"/>
            <a:ext cx="35230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Laporan pembinaan dan pengawasan penyelenggaraan Tugas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Pembantuan Kabupaten/Kota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01800" y="4472376"/>
            <a:ext cx="421589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000000"/>
                </a:solidFill>
                <a:latin typeface="Arial Narrow Bold"/>
                <a:cs typeface="Arial Narrow Bold"/>
              </a:rPr>
              <a:t>Koordinasi kegiatan pemerintahan dan pembangunan antar daerah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12" b="1">
                <a:solidFill>
                  <a:srgbClr val="000000"/>
                </a:solidFill>
                <a:latin typeface="Arial Narrow Bold"/>
                <a:cs typeface="Arial Narrow Bold"/>
              </a:rPr>
              <a:t>provinsi dan daerah kabupaten/kota dan antar daerah kabupaten/kota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01800" y="4888077"/>
            <a:ext cx="32524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0" b="1">
                <a:solidFill>
                  <a:srgbClr val="000000"/>
                </a:solidFill>
                <a:latin typeface="Arial Narrow Bold"/>
                <a:cs typeface="Arial Narrow Bold"/>
              </a:rPr>
              <a:t>di wilayah  satu provinsi (Pembinaan Penerapan SPM)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89100" y="5174768"/>
            <a:ext cx="348839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Dasar Hukum : </a:t>
            </a:r>
            <a:r>
              <a:rPr lang="en-CA" sz="1212" b="1">
                <a:solidFill>
                  <a:srgbClr val="000000"/>
                </a:solidFill>
                <a:latin typeface="Arial Narrow Bold"/>
                <a:cs typeface="Arial Narrow Bold"/>
              </a:rPr>
              <a:t>Pasal 91 ayat (4) UU Nomor 23 Tahun 2014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Pedoman teknis :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89100" y="5576135"/>
            <a:ext cx="402020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</a:tabLst>
            </a:pPr>
            <a:r>
              <a:rPr lang="en-CA" sz="1200">
                <a:solidFill>
                  <a:srgbClr val="000000"/>
                </a:solidFill>
                <a:latin typeface="Arial Narrow"/>
                <a:cs typeface="Arial Narrow"/>
              </a:rPr>
              <a:t>1.  Peraturan Pemerintah No. 2 Tahun 2018 tentang Standar Pelayanan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000000"/>
                </a:solidFill>
                <a:latin typeface="Arial Narrow"/>
                <a:cs typeface="Arial Narrow"/>
              </a:rPr>
              <a:t>	Minimal</a:t>
            </a:r>
            <a:r>
              <a:rPr lang="en-CA" sz="1200">
                <a:solidFill>
                  <a:srgbClr val="515151"/>
                </a:solidFill>
                <a:latin typeface="Arial Narrow"/>
                <a:cs typeface="Arial Narrow"/>
              </a:rPr>
              <a:t>,</a:t>
            </a:r>
          </a:p>
          <a:p>
            <a:pPr>
              <a:lnSpc>
                <a:spcPts val="142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89100" y="5991836"/>
            <a:ext cx="3818225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228600" algn="l"/>
              </a:tabLst>
            </a:pP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2.  Peraturan Menteri Dalam Negeri Nomor 100 Tahun 2018 tentang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	PenerapanStandar Pelayanan Minimal</a:t>
            </a:r>
          </a:p>
          <a:p>
            <a:pPr>
              <a:lnSpc>
                <a:spcPts val="147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89100" y="6421872"/>
            <a:ext cx="15100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Output yang diharapkan: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89100" y="6622556"/>
            <a:ext cx="388407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  <a:latin typeface="Arial Narrow"/>
                <a:cs typeface="Arial Narrow"/>
              </a:rPr>
              <a:t>Laporan koordinasi kegiatan pemerintahan dan pembangunan antara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000000"/>
                </a:solidFill>
                <a:latin typeface="Arial Narrow"/>
                <a:cs typeface="Arial Narrow"/>
              </a:rPr>
              <a:t>daerah provinsi dan daerah kabupaten/kota dan antardaerah</a:t>
            </a:r>
          </a:p>
          <a:p>
            <a:pPr>
              <a:lnSpc>
                <a:spcPts val="142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89100" y="7023923"/>
            <a:ext cx="172803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kabupaten/kota di bidang SPM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70700" y="1333112"/>
            <a:ext cx="371896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0" b="1">
                <a:solidFill>
                  <a:srgbClr val="000000"/>
                </a:solidFill>
                <a:latin typeface="Arial Narrow Bold"/>
                <a:cs typeface="Arial Narrow Bold"/>
              </a:rPr>
              <a:t>Monitoring, evaluasi dan supervisi terhadap penyelenggaraan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731000" y="1533796"/>
            <a:ext cx="386804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133600" algn="l"/>
              </a:tabLst>
            </a:pPr>
            <a:r>
              <a:rPr lang="en-CA" sz="12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pemerintahan</a:t>
            </a:r>
            <a:r>
              <a:rPr lang="en-CA" sz="1212" b="1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lang="en-CA" sz="12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kabupaten</a:t>
            </a:r>
            <a:r>
              <a:rPr lang="en-CA" sz="1212" b="1" dirty="0">
                <a:solidFill>
                  <a:srgbClr val="000000"/>
                </a:solidFill>
                <a:latin typeface="Arial Narrow Bold"/>
                <a:cs typeface="Arial Narrow Bold"/>
              </a:rPr>
              <a:t>/</a:t>
            </a:r>
            <a:r>
              <a:rPr lang="en-CA" sz="12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kota</a:t>
            </a:r>
            <a:r>
              <a:rPr lang="en-CA" sz="1212" b="1" dirty="0">
                <a:solidFill>
                  <a:srgbClr val="000000"/>
                </a:solidFill>
                <a:latin typeface="Arial Narrow Bold"/>
                <a:cs typeface="Arial Narrow Bold"/>
              </a:rPr>
              <a:t> yang </a:t>
            </a:r>
            <a:r>
              <a:rPr lang="en-CA" sz="12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ada</a:t>
            </a:r>
            <a:r>
              <a:rPr lang="en-CA" sz="1212" b="1" dirty="0">
                <a:solidFill>
                  <a:srgbClr val="000000"/>
                </a:solidFill>
                <a:latin typeface="Arial Narrow Bold"/>
                <a:cs typeface="Arial Narrow Bold"/>
              </a:rPr>
              <a:t> di wilayah </a:t>
            </a:r>
            <a:r>
              <a:rPr lang="en-CA" sz="12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satu</a:t>
            </a:r>
            <a:r>
              <a:rPr lang="en-CA" sz="1212" b="1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lang="en-CA" sz="12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provinsi</a:t>
            </a:r>
            <a:br>
              <a:rPr lang="en-CA" sz="1202" dirty="0">
                <a:solidFill>
                  <a:srgbClr val="000000"/>
                </a:solidFill>
                <a:latin typeface="Times New Roman"/>
              </a:rPr>
            </a:br>
            <a:r>
              <a:rPr lang="en-CA" sz="1212" b="1" dirty="0">
                <a:solidFill>
                  <a:srgbClr val="000000"/>
                </a:solidFill>
                <a:latin typeface="Arial Narrow Bold"/>
                <a:cs typeface="Arial Narrow Bold"/>
              </a:rPr>
              <a:t>	(</a:t>
            </a:r>
            <a:r>
              <a:rPr lang="en-CA" sz="12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Pengawasan</a:t>
            </a:r>
            <a:r>
              <a:rPr lang="en-CA" sz="1212" b="1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lang="en-CA" sz="12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Capaian</a:t>
            </a:r>
            <a:r>
              <a:rPr lang="en-CA" sz="1212" b="1" dirty="0">
                <a:solidFill>
                  <a:srgbClr val="000000"/>
                </a:solidFill>
                <a:latin typeface="Arial Narrow Bold"/>
                <a:cs typeface="Arial Narrow Bold"/>
              </a:rPr>
              <a:t> SPM)</a:t>
            </a:r>
          </a:p>
          <a:p>
            <a:pPr>
              <a:lnSpc>
                <a:spcPts val="1425"/>
              </a:lnSpc>
            </a:pPr>
            <a:endParaRPr lang="en-CA" sz="1202" dirty="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718300" y="1978166"/>
            <a:ext cx="348839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Dasar Hukum : </a:t>
            </a:r>
            <a:r>
              <a:rPr lang="en-CA" sz="1212" b="1">
                <a:solidFill>
                  <a:srgbClr val="000000"/>
                </a:solidFill>
                <a:latin typeface="Arial Narrow Bold"/>
                <a:cs typeface="Arial Narrow Bold"/>
              </a:rPr>
              <a:t>Pasal 91 ayat (2) UU Nomor 23 Tahun 2014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Pedoman teknis :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718300" y="2393868"/>
            <a:ext cx="384066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1.  Peraturan Pemerintah Nomor 12 Tahun 2017 tentang Pembinaan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946900" y="2594551"/>
            <a:ext cx="328134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  <a:latin typeface="Arial Narrow"/>
                <a:cs typeface="Arial Narrow"/>
              </a:rPr>
              <a:t>dan Pengawasan Penyelenggaraan Pemerintahan Daerah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718300" y="2809569"/>
            <a:ext cx="15100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Output yang diharapkan: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718300" y="3010253"/>
            <a:ext cx="384881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Laporan monitoring evaluasi penyelenggaraan pemerintahan daerah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kabupaten/kota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438900" y="4572717"/>
            <a:ext cx="428322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35" b="1">
                <a:solidFill>
                  <a:srgbClr val="000000"/>
                </a:solidFill>
                <a:latin typeface="Arial Narrow Bold"/>
                <a:cs typeface="Arial Narrow Bold"/>
              </a:rPr>
              <a:t>Evaluasi kinerja pelayanan publik pemerintah daerah kabupaten/kota terkait</a:t>
            </a:r>
          </a:p>
          <a:p>
            <a:pPr>
              <a:lnSpc>
                <a:spcPts val="1320"/>
              </a:lnSpc>
            </a:pPr>
            <a:endParaRPr lang="en-CA" sz="1125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112225" y="4773401"/>
            <a:ext cx="2609689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37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Penyelenggaraan</a:t>
            </a:r>
            <a:r>
              <a:rPr lang="en-CA" sz="1137" b="1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lang="en-CA" sz="1137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perizinan</a:t>
            </a:r>
            <a:r>
              <a:rPr lang="en-CA" sz="1137" b="1" dirty="0">
                <a:solidFill>
                  <a:srgbClr val="000000"/>
                </a:solidFill>
                <a:latin typeface="Arial Narrow Bold"/>
                <a:cs typeface="Arial Narrow Bold"/>
              </a:rPr>
              <a:t> dan non </a:t>
            </a:r>
            <a:r>
              <a:rPr lang="en-CA" sz="1137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perizinan</a:t>
            </a:r>
            <a:endParaRPr lang="en-CA" sz="1137" b="1" dirty="0">
              <a:solidFill>
                <a:srgbClr val="000000"/>
              </a:solidFill>
              <a:latin typeface="Arial Narrow Bold"/>
              <a:cs typeface="Arial Narrow Bold"/>
            </a:endParaRPr>
          </a:p>
          <a:p>
            <a:pPr>
              <a:lnSpc>
                <a:spcPts val="1320"/>
              </a:lnSpc>
            </a:pPr>
            <a:endParaRPr lang="en-CA" sz="1127" dirty="0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565900" y="5074426"/>
            <a:ext cx="354616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0" b="1">
                <a:solidFill>
                  <a:srgbClr val="515151"/>
                </a:solidFill>
                <a:latin typeface="Arial Narrow Bold"/>
                <a:cs typeface="Arial Narrow Bold"/>
              </a:rPr>
              <a:t>Dasar Hukum : </a:t>
            </a:r>
            <a:r>
              <a:rPr lang="en-CA" sz="1210" b="1">
                <a:solidFill>
                  <a:srgbClr val="000000"/>
                </a:solidFill>
                <a:latin typeface="Arial Narrow Bold"/>
                <a:cs typeface="Arial Narrow Bold"/>
              </a:rPr>
              <a:t>Pasal 352 ayat (2) UU Nomor 23 Tahun 2014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Pedoman teknis :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565900" y="5475793"/>
            <a:ext cx="309206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</a:tabLst>
            </a:pP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1.  Peraturan Pemerintah Nomor 6 Tahun 2021 tentang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	Penyelenggaraan PerizinanBerusaha di Daerah;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565900" y="5891495"/>
            <a:ext cx="3813416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228600" algn="l"/>
              </a:tabLst>
            </a:pPr>
            <a:r>
              <a:rPr lang="en-CA" sz="1200">
                <a:solidFill>
                  <a:srgbClr val="000000"/>
                </a:solidFill>
                <a:latin typeface="Arial Narrow"/>
                <a:cs typeface="Arial Narrow"/>
              </a:rPr>
              <a:t>2.  Peraturan Menteri Dalam Negeri Nomor 138 Tahun 2017 tentang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000000"/>
                </a:solidFill>
                <a:latin typeface="Arial Narrow"/>
                <a:cs typeface="Arial Narrow"/>
              </a:rPr>
              <a:t>	Penyelenggaraan PelayananTerpadu satu Pintu Daerah</a:t>
            </a:r>
            <a:r>
              <a:rPr lang="en-CA" sz="1200">
                <a:solidFill>
                  <a:srgbClr val="515151"/>
                </a:solidFill>
                <a:latin typeface="Arial Narrow"/>
                <a:cs typeface="Arial Narrow"/>
              </a:rPr>
              <a:t>,</a:t>
            </a:r>
          </a:p>
          <a:p>
            <a:pPr>
              <a:lnSpc>
                <a:spcPts val="147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565900" y="6321531"/>
            <a:ext cx="15100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>
                <a:solidFill>
                  <a:srgbClr val="515151"/>
                </a:solidFill>
                <a:latin typeface="Arial Narrow Bold"/>
                <a:cs typeface="Arial Narrow Bold"/>
              </a:rPr>
              <a:t>Output yang diharapkan: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565900" y="6522214"/>
            <a:ext cx="37205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Laporan evaluasi kinerja pelayanan publik yang dilaksanakan oleh</a:t>
            </a:r>
            <a:br>
              <a:rPr lang="en-CA" sz="1202">
                <a:solidFill>
                  <a:srgbClr val="000000"/>
                </a:solidFill>
                <a:latin typeface="Times New Roman"/>
              </a:rPr>
            </a:br>
            <a:r>
              <a:rPr lang="en-CA" sz="1202">
                <a:solidFill>
                  <a:srgbClr val="000000"/>
                </a:solidFill>
                <a:latin typeface="Arial Narrow"/>
                <a:cs typeface="Arial Narrow"/>
              </a:rPr>
              <a:t>Pemerintah Daerah kabupaten/kota dibidang perizinan</a:t>
            </a:r>
          </a:p>
          <a:p>
            <a:pPr>
              <a:lnSpc>
                <a:spcPts val="142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137900" y="1992501"/>
            <a:ext cx="386324" cy="194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CA" sz="6619" b="1">
                <a:solidFill>
                  <a:srgbClr val="FFFFFF"/>
                </a:solidFill>
                <a:latin typeface="Arial Narrow Bold"/>
                <a:cs typeface="Arial Narrow Bold"/>
              </a:rPr>
              <a:t>7</a:t>
            </a:r>
          </a:p>
          <a:p>
            <a:pPr>
              <a:lnSpc>
                <a:spcPts val="7590"/>
              </a:lnSpc>
            </a:pPr>
            <a:endParaRPr lang="en-CA" sz="6609">
              <a:solidFill>
                <a:srgbClr val="000000"/>
              </a:solidFill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1137900" y="5189103"/>
            <a:ext cx="386324" cy="194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CA" sz="6619" b="1">
                <a:solidFill>
                  <a:srgbClr val="FFFFFF"/>
                </a:solidFill>
                <a:latin typeface="Arial Narrow Bold"/>
                <a:cs typeface="Arial Narrow Bold"/>
              </a:rPr>
              <a:t>8</a:t>
            </a:r>
          </a:p>
          <a:p>
            <a:pPr>
              <a:lnSpc>
                <a:spcPts val="7590"/>
              </a:lnSpc>
            </a:pPr>
            <a:endParaRPr lang="en-CA" sz="6609">
              <a:solidFill>
                <a:srgbClr val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0" y="0"/>
            <a:ext cx="911424" cy="831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11228288" y="-1"/>
            <a:ext cx="911424" cy="831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726315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4889500" y="157680"/>
            <a:ext cx="2341988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5"/>
              </a:lnSpc>
            </a:pPr>
            <a:r>
              <a:rPr lang="en-CA" sz="3229">
                <a:solidFill>
                  <a:srgbClr val="000000"/>
                </a:solidFill>
                <a:latin typeface="Berlin Sans FB"/>
                <a:cs typeface="Berlin Sans FB"/>
              </a:rPr>
              <a:t>PELAPORAN</a:t>
            </a:r>
          </a:p>
          <a:p>
            <a:pPr>
              <a:lnSpc>
                <a:spcPts val="2905"/>
              </a:lnSpc>
            </a:pPr>
            <a:endParaRPr lang="en-CA" sz="322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0900" y="1591134"/>
            <a:ext cx="317395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02">
                <a:solidFill>
                  <a:srgbClr val="FFFFFF"/>
                </a:solidFill>
                <a:latin typeface="Arial Narrow"/>
                <a:cs typeface="Arial Narrow"/>
              </a:rPr>
              <a:t>01</a:t>
            </a:r>
          </a:p>
          <a:p>
            <a:pPr>
              <a:lnSpc>
                <a:spcPts val="3105"/>
              </a:lnSpc>
            </a:pPr>
            <a:endParaRPr lang="en-CA" sz="27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03400" y="1318778"/>
            <a:ext cx="8649804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4">
                <a:solidFill>
                  <a:srgbClr val="000000"/>
                </a:solidFill>
                <a:latin typeface="Arial Narrow"/>
                <a:cs typeface="Arial Narrow"/>
              </a:rPr>
              <a:t>Gubernur menyampaikan laporan pelaksanaan tugas dan wewenang kepada</a:t>
            </a:r>
          </a:p>
          <a:p>
            <a:pPr>
              <a:lnSpc>
                <a:spcPts val="2760"/>
              </a:lnSpc>
            </a:pPr>
            <a:endParaRPr lang="en-CA" sz="24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03400" y="1748814"/>
            <a:ext cx="2854949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Arial Narrow"/>
                <a:cs typeface="Arial Narrow"/>
              </a:rPr>
              <a:t>Presiden melalui Menteri.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35901" y="2784218"/>
            <a:ext cx="3622787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Laporan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pelaksanaan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tugas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dan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9800" y="3139264"/>
            <a:ext cx="317395" cy="5514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702">
                <a:solidFill>
                  <a:srgbClr val="FFFFFF"/>
                </a:solidFill>
                <a:latin typeface="Arial Narrow"/>
                <a:cs typeface="Arial Narrow"/>
              </a:rPr>
              <a:t>02</a:t>
            </a:r>
          </a:p>
          <a:p>
            <a:pPr>
              <a:lnSpc>
                <a:spcPts val="2160"/>
              </a:lnSpc>
            </a:pPr>
            <a:endParaRPr lang="en-CA" sz="27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03400" y="2907586"/>
            <a:ext cx="3539880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Laporan</a:t>
            </a:r>
            <a:r>
              <a:rPr lang="en-CA" sz="2412" b="1" dirty="0">
                <a:solidFill>
                  <a:srgbClr val="000000"/>
                </a:solidFill>
                <a:latin typeface="Arial Narrow Bold"/>
                <a:cs typeface="Arial Narrow Bold"/>
              </a:rPr>
              <a:t> GWPP paling </a:t>
            </a:r>
            <a:r>
              <a:rPr lang="en-CA" sz="24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sedikit</a:t>
            </a:r>
            <a:endParaRPr lang="en-CA" sz="2412" b="1" dirty="0">
              <a:solidFill>
                <a:srgbClr val="000000"/>
              </a:solidFill>
              <a:latin typeface="Arial Narrow Bold"/>
              <a:cs typeface="Arial Narrow Bold"/>
            </a:endParaRPr>
          </a:p>
          <a:p>
            <a:pPr>
              <a:lnSpc>
                <a:spcPts val="1900"/>
              </a:lnSpc>
            </a:pPr>
            <a:r>
              <a:rPr lang="en-CA" sz="24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memuat</a:t>
            </a:r>
            <a:r>
              <a:rPr lang="en-CA" sz="2412" b="1" dirty="0">
                <a:solidFill>
                  <a:srgbClr val="000000"/>
                </a:solidFill>
                <a:latin typeface="Arial Narrow Bold"/>
                <a:cs typeface="Arial Narrow Bold"/>
              </a:rPr>
              <a:t>:</a:t>
            </a:r>
          </a:p>
          <a:p>
            <a:pPr>
              <a:lnSpc>
                <a:spcPts val="192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03400" y="3640973"/>
            <a:ext cx="4187044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Arial Narrow"/>
                <a:cs typeface="Arial Narrow"/>
              </a:rPr>
              <a:t>1. pelaksanaan tugas dan wewenang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59000" y="4042340"/>
            <a:ext cx="3565079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4">
                <a:solidFill>
                  <a:srgbClr val="000000"/>
                </a:solidFill>
                <a:latin typeface="Arial Narrow"/>
                <a:cs typeface="Arial Narrow"/>
              </a:rPr>
              <a:t>yang dilaksanakan disetiap Unit</a:t>
            </a:r>
          </a:p>
          <a:p>
            <a:pPr>
              <a:lnSpc>
                <a:spcPts val="2760"/>
              </a:lnSpc>
            </a:pPr>
            <a:endParaRPr lang="en-CA" sz="240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59000" y="4472376"/>
            <a:ext cx="660437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Arial Narrow"/>
                <a:cs typeface="Arial Narrow"/>
              </a:rPr>
              <a:t>Kerja;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03400" y="4873743"/>
            <a:ext cx="2915863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Arial Narrow"/>
                <a:cs typeface="Arial Narrow"/>
              </a:rPr>
              <a:t>2. realisasi anggaran; dan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03400" y="5289444"/>
            <a:ext cx="3802323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Arial Narrow"/>
                <a:cs typeface="Arial Narrow"/>
              </a:rPr>
              <a:t>3. permasalahan dan isu strategis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59000" y="5705146"/>
            <a:ext cx="3904915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Arial Narrow"/>
                <a:cs typeface="Arial Narrow"/>
              </a:rPr>
              <a:t>pelaksanaan tugas dan wewenang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159000" y="6120848"/>
            <a:ext cx="1125886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4">
                <a:solidFill>
                  <a:srgbClr val="000000"/>
                </a:solidFill>
                <a:latin typeface="Arial Narrow"/>
                <a:cs typeface="Arial Narrow"/>
              </a:rPr>
              <a:t>Gubernur.</a:t>
            </a:r>
          </a:p>
          <a:p>
            <a:pPr>
              <a:lnSpc>
                <a:spcPts val="2760"/>
              </a:lnSpc>
            </a:pPr>
            <a:endParaRPr lang="en-CA" sz="2404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972300" y="3110595"/>
            <a:ext cx="317395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702">
                <a:solidFill>
                  <a:srgbClr val="FFFFFF"/>
                </a:solidFill>
                <a:latin typeface="Arial Narrow"/>
                <a:cs typeface="Arial Narrow"/>
              </a:rPr>
              <a:t>03</a:t>
            </a:r>
          </a:p>
          <a:p>
            <a:pPr>
              <a:lnSpc>
                <a:spcPts val="2430"/>
              </a:lnSpc>
            </a:pPr>
            <a:endParaRPr lang="en-CA" sz="270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835900" y="3196602"/>
            <a:ext cx="3393558" cy="14491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wewenang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merupakan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input</a:t>
            </a:r>
            <a:br>
              <a:rPr lang="en-CA" sz="2402" dirty="0">
                <a:solidFill>
                  <a:srgbClr val="000000"/>
                </a:solidFill>
                <a:latin typeface="Times New Roman"/>
              </a:rPr>
            </a:b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dalam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penilaian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indeks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kinerja</a:t>
            </a:r>
            <a:br>
              <a:rPr lang="en-CA" sz="2402" dirty="0">
                <a:solidFill>
                  <a:srgbClr val="000000"/>
                </a:solidFill>
                <a:latin typeface="Times New Roman"/>
              </a:rPr>
            </a:b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GWPP</a:t>
            </a:r>
          </a:p>
          <a:p>
            <a:pPr>
              <a:lnSpc>
                <a:spcPts val="285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0" y="0"/>
            <a:ext cx="911424" cy="7019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11305658" y="0"/>
            <a:ext cx="911424" cy="7739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726315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889500" y="157680"/>
            <a:ext cx="2341988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5"/>
              </a:lnSpc>
            </a:pPr>
            <a:r>
              <a:rPr lang="en-CA" sz="3229">
                <a:solidFill>
                  <a:srgbClr val="000000"/>
                </a:solidFill>
                <a:latin typeface="Berlin Sans FB"/>
                <a:cs typeface="Berlin Sans FB"/>
              </a:rPr>
              <a:t>PELAPORAN</a:t>
            </a:r>
          </a:p>
          <a:p>
            <a:pPr>
              <a:lnSpc>
                <a:spcPts val="2905"/>
              </a:lnSpc>
            </a:pPr>
            <a:endParaRPr lang="en-CA" sz="322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19100" y="1232770"/>
            <a:ext cx="46026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000000"/>
                </a:solidFill>
                <a:latin typeface="Arial Narrow"/>
                <a:cs typeface="Arial Narrow"/>
              </a:rPr>
              <a:t>1.  FORMAT LAPORAN PELAKSANAAN TUGAS DAN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2000" y="1533796"/>
            <a:ext cx="4867294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lang="en-CA" sz="1802">
                <a:solidFill>
                  <a:srgbClr val="000000"/>
                </a:solidFill>
                <a:latin typeface="Arial Narrow"/>
                <a:cs typeface="Arial Narrow"/>
              </a:rPr>
              <a:t>WEWENANG GWPP MENGACU PADA PERMENDAGRI</a:t>
            </a:r>
            <a:br>
              <a:rPr lang="en-CA" sz="1802">
                <a:solidFill>
                  <a:srgbClr val="000000"/>
                </a:solidFill>
                <a:latin typeface="Times New Roman"/>
              </a:rPr>
            </a:br>
            <a:r>
              <a:rPr lang="en-CA" sz="1802">
                <a:solidFill>
                  <a:srgbClr val="000000"/>
                </a:solidFill>
                <a:latin typeface="Arial Narrow"/>
                <a:cs typeface="Arial Narrow"/>
              </a:rPr>
              <a:t>NOMOR 12 TAHUN 2021 YANG DISAMPAIKAN KEPADA</a:t>
            </a:r>
            <a:br>
              <a:rPr lang="en-CA" sz="1802">
                <a:solidFill>
                  <a:srgbClr val="000000"/>
                </a:solidFill>
                <a:latin typeface="Times New Roman"/>
              </a:rPr>
            </a:br>
            <a:r>
              <a:rPr lang="en-CA" sz="1802">
                <a:solidFill>
                  <a:srgbClr val="000000"/>
                </a:solidFill>
                <a:latin typeface="Arial Narrow"/>
                <a:cs typeface="Arial Narrow"/>
              </a:rPr>
              <a:t>MENTERI DALAM NEGERI U.P DITJEN ADWIL;</a:t>
            </a:r>
          </a:p>
          <a:p>
            <a:pPr>
              <a:lnSpc>
                <a:spcPts val="215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9100" y="2651890"/>
            <a:ext cx="4982518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CA" sz="1812" b="1">
                <a:solidFill>
                  <a:srgbClr val="000000"/>
                </a:solidFill>
                <a:latin typeface="Arial Narrow Bold"/>
                <a:cs typeface="Arial Narrow Bold"/>
              </a:rPr>
              <a:t>2.  LAPORAN GWPP MERUPAKAN LAPORAN 46 JENIS</a:t>
            </a:r>
            <a:br>
              <a:rPr lang="en-CA" sz="1802">
                <a:solidFill>
                  <a:srgbClr val="000000"/>
                </a:solidFill>
                <a:latin typeface="Times New Roman"/>
              </a:rPr>
            </a:br>
            <a:r>
              <a:rPr lang="en-CA" sz="1812" b="1">
                <a:solidFill>
                  <a:srgbClr val="000000"/>
                </a:solidFill>
                <a:latin typeface="Arial Narrow Bold"/>
                <a:cs typeface="Arial Narrow Bold"/>
              </a:rPr>
              <a:t>	TUGAS DAN WEWENANG GWPP;</a:t>
            </a:r>
          </a:p>
          <a:p>
            <a:pPr>
              <a:lnSpc>
                <a:spcPts val="210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19100" y="3425954"/>
            <a:ext cx="4924490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50"/>
              </a:lnSpc>
              <a:tabLst>
                <a:tab pos="342900" algn="l"/>
                <a:tab pos="342900" algn="l"/>
              </a:tabLst>
            </a:pP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3.  MUATAN SUBSTANSI PELAPORAN UNTUK 8 TUGAS</a:t>
            </a:r>
            <a:br>
              <a:rPr lang="en-CA" sz="1802" dirty="0">
                <a:solidFill>
                  <a:srgbClr val="000000"/>
                </a:solidFill>
                <a:latin typeface="Times New Roman"/>
              </a:rPr>
            </a:b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	DAN WEWENANG YANG DIDANAI MELALUI</a:t>
            </a:r>
            <a:br>
              <a:rPr lang="en-CA" sz="1802" dirty="0">
                <a:solidFill>
                  <a:srgbClr val="000000"/>
                </a:solidFill>
                <a:latin typeface="Times New Roman"/>
              </a:rPr>
            </a:b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	DEKONSENTRASI GWPP BERPEDOMAN PADA</a:t>
            </a:r>
          </a:p>
          <a:p>
            <a:pPr>
              <a:lnSpc>
                <a:spcPts val="215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2000" y="4372034"/>
            <a:ext cx="4990149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2" b="1" dirty="0">
                <a:solidFill>
                  <a:srgbClr val="000000"/>
                </a:solidFill>
                <a:latin typeface="Arial Narrow Bold"/>
                <a:cs typeface="Arial Narrow Bold"/>
              </a:rPr>
              <a:t>KEPMEN 118-138 TENTANG JUKNIS DEKON GWPP TA.</a:t>
            </a:r>
            <a:br>
              <a:rPr lang="en-CA" sz="1802" dirty="0">
                <a:solidFill>
                  <a:srgbClr val="000000"/>
                </a:solidFill>
                <a:latin typeface="Times New Roman"/>
              </a:rPr>
            </a:br>
            <a:r>
              <a:rPr lang="en-CA" sz="1812" b="1" dirty="0">
                <a:solidFill>
                  <a:srgbClr val="000000"/>
                </a:solidFill>
                <a:latin typeface="Arial Narrow Bold"/>
                <a:cs typeface="Arial Narrow Bold"/>
              </a:rPr>
              <a:t>2021</a:t>
            </a:r>
          </a:p>
          <a:p>
            <a:pPr>
              <a:lnSpc>
                <a:spcPts val="210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9101" y="5146100"/>
            <a:ext cx="5086905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50"/>
              </a:lnSpc>
              <a:tabLst>
                <a:tab pos="342900" algn="l"/>
                <a:tab pos="342900" algn="l"/>
              </a:tabLst>
            </a:pP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4.  MUATAN SUBSTANSI TUGAS DAN WEWENANG YANG</a:t>
            </a:r>
            <a:br>
              <a:rPr lang="en-CA" sz="1802" dirty="0">
                <a:solidFill>
                  <a:srgbClr val="000000"/>
                </a:solidFill>
                <a:latin typeface="Times New Roman"/>
              </a:rPr>
            </a:br>
            <a:r>
              <a:rPr lang="en-CA" sz="1802" dirty="0">
                <a:solidFill>
                  <a:srgbClr val="000000"/>
                </a:solidFill>
                <a:latin typeface="Arial Narrow"/>
                <a:cs typeface="Arial Narrow"/>
              </a:rPr>
              <a:t>	BELUM DIBIAYAI APBN MENGACU PADA </a:t>
            </a:r>
            <a:r>
              <a:rPr lang="en-CA" sz="1812" b="1" dirty="0">
                <a:solidFill>
                  <a:srgbClr val="000000"/>
                </a:solidFill>
                <a:latin typeface="Arial Narrow Bold"/>
                <a:cs typeface="Arial Narrow Bold"/>
              </a:rPr>
              <a:t>LAMPIRAN</a:t>
            </a:r>
            <a:br>
              <a:rPr lang="en-CA" sz="1802" dirty="0">
                <a:solidFill>
                  <a:srgbClr val="000000"/>
                </a:solidFill>
                <a:latin typeface="Times New Roman"/>
              </a:rPr>
            </a:br>
            <a:r>
              <a:rPr lang="en-CA" sz="1812" b="1" dirty="0">
                <a:solidFill>
                  <a:srgbClr val="000000"/>
                </a:solidFill>
                <a:latin typeface="Arial Narrow Bold"/>
                <a:cs typeface="Arial Narrow Bold"/>
              </a:rPr>
              <a:t>	PERMENDAGRI 12 TAHUN 2021 ;</a:t>
            </a:r>
          </a:p>
          <a:p>
            <a:pPr>
              <a:lnSpc>
                <a:spcPts val="215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9100" y="6264193"/>
            <a:ext cx="5084662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CA" sz="1802">
                <a:solidFill>
                  <a:srgbClr val="000000"/>
                </a:solidFill>
                <a:latin typeface="Arial Narrow"/>
                <a:cs typeface="Arial Narrow"/>
              </a:rPr>
              <a:t>5.  PENYUSUNAN </a:t>
            </a:r>
            <a:r>
              <a:rPr lang="en-CA" sz="1812" b="1">
                <a:solidFill>
                  <a:srgbClr val="000000"/>
                </a:solidFill>
                <a:latin typeface="Arial Narrow Bold"/>
                <a:cs typeface="Arial Narrow Bold"/>
              </a:rPr>
              <a:t>LAPORAN GWPP DIKOORDINASIKAN</a:t>
            </a:r>
            <a:br>
              <a:rPr lang="en-CA" sz="1802">
                <a:solidFill>
                  <a:srgbClr val="000000"/>
                </a:solidFill>
                <a:latin typeface="Times New Roman"/>
              </a:rPr>
            </a:br>
            <a:r>
              <a:rPr lang="en-CA" sz="1812" b="1">
                <a:solidFill>
                  <a:srgbClr val="000000"/>
                </a:solidFill>
                <a:latin typeface="Arial Narrow Bold"/>
                <a:cs typeface="Arial Narrow Bold"/>
              </a:rPr>
              <a:t>	OLEH SEKRETARIS GUBERNUR (SATKER SETDA);</a:t>
            </a:r>
          </a:p>
          <a:p>
            <a:pPr>
              <a:lnSpc>
                <a:spcPts val="210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0" y="0"/>
            <a:ext cx="911424" cy="7019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11280576" y="-1"/>
            <a:ext cx="911424" cy="7739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6" y="0"/>
            <a:ext cx="12192000" cy="7726315"/>
          </a:xfrm>
          <a:prstGeom prst="rect">
            <a:avLst/>
          </a:prstGeom>
        </p:spPr>
      </p:pic>
      <p:sp>
        <p:nvSpPr>
          <p:cNvPr id="25" name="TextBox 2"/>
          <p:cNvSpPr txBox="1"/>
          <p:nvPr/>
        </p:nvSpPr>
        <p:spPr>
          <a:xfrm>
            <a:off x="4406900" y="157680"/>
            <a:ext cx="3666068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5"/>
              </a:lnSpc>
            </a:pPr>
            <a:r>
              <a:rPr lang="en-CA" sz="3229">
                <a:solidFill>
                  <a:srgbClr val="000000"/>
                </a:solidFill>
                <a:latin typeface="Berlin Sans FB"/>
                <a:cs typeface="Berlin Sans FB"/>
              </a:rPr>
              <a:t>KEDUDUKAN GWPP</a:t>
            </a:r>
          </a:p>
          <a:p>
            <a:pPr>
              <a:lnSpc>
                <a:spcPts val="2905"/>
              </a:lnSpc>
            </a:pPr>
            <a:endParaRPr lang="en-CA" sz="322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3100" y="831403"/>
            <a:ext cx="4231736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GWPP perpanjangan tangan presiden, bertindak</a:t>
            </a:r>
            <a:br>
              <a:rPr lang="en-CA" sz="1877">
                <a:solidFill>
                  <a:srgbClr val="000000"/>
                </a:solidFill>
                <a:latin typeface="Times New Roman"/>
              </a:rPr>
            </a:b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selaku wakil pemerintah pusat di provinsi dalam</a:t>
            </a:r>
            <a:br>
              <a:rPr lang="en-CA" sz="1877">
                <a:solidFill>
                  <a:srgbClr val="000000"/>
                </a:solidFill>
                <a:latin typeface="Times New Roman"/>
              </a:rPr>
            </a:b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melakukan pembinaan dan pengawasan urusan</a:t>
            </a:r>
          </a:p>
          <a:p>
            <a:pPr>
              <a:lnSpc>
                <a:spcPts val="2300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0700" y="1820486"/>
            <a:ext cx="4531690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pemerintahan Daerah kabupaten/kota (UU 23/2014)</a:t>
            </a:r>
          </a:p>
          <a:p>
            <a:pPr>
              <a:lnSpc>
                <a:spcPts val="2185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2823904"/>
            <a:ext cx="2966966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GWPP bertanggungjawab kepada</a:t>
            </a:r>
          </a:p>
          <a:p>
            <a:pPr>
              <a:lnSpc>
                <a:spcPts val="2185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67400" y="2006835"/>
            <a:ext cx="439223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379">
                <a:solidFill>
                  <a:srgbClr val="FFFFFF"/>
                </a:solidFill>
                <a:latin typeface="Calibri"/>
                <a:cs typeface="Calibri"/>
              </a:rPr>
              <a:t>01</a:t>
            </a:r>
          </a:p>
          <a:p>
            <a:pPr>
              <a:lnSpc>
                <a:spcPts val="3910"/>
              </a:lnSpc>
            </a:pPr>
            <a:endParaRPr lang="en-CA" sz="33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85200" y="2651889"/>
            <a:ext cx="3310202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43128">
              <a:lnSpc>
                <a:spcPts val="2400"/>
              </a:lnSpc>
            </a:pPr>
            <a:r>
              <a:rPr lang="en-CA" sz="2027">
                <a:solidFill>
                  <a:srgbClr val="000000"/>
                </a:solidFill>
                <a:latin typeface="Arial Narrow"/>
                <a:cs typeface="Arial Narrow"/>
              </a:rPr>
              <a:t>Memperpendek rentang kendali</a:t>
            </a:r>
            <a:br>
              <a:rPr lang="en-CA" sz="2027">
                <a:solidFill>
                  <a:srgbClr val="000000"/>
                </a:solidFill>
                <a:latin typeface="Times New Roman"/>
              </a:rPr>
            </a:br>
            <a:r>
              <a:rPr lang="en-CA" sz="2027">
                <a:solidFill>
                  <a:srgbClr val="000000"/>
                </a:solidFill>
                <a:latin typeface="Arial Narrow"/>
                <a:cs typeface="Arial Narrow"/>
              </a:rPr>
              <a:t>pemerintahan dari pusat ke daerah</a:t>
            </a:r>
          </a:p>
          <a:p>
            <a:pPr>
              <a:lnSpc>
                <a:spcPts val="24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4700" y="3196602"/>
            <a:ext cx="2786019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104900" algn="l"/>
              </a:tabLst>
            </a:pP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Presiden melalui Menteri Dalam</a:t>
            </a:r>
            <a:br>
              <a:rPr lang="en-CA" sz="1877">
                <a:solidFill>
                  <a:srgbClr val="000000"/>
                </a:solidFill>
                <a:latin typeface="Times New Roman"/>
              </a:rPr>
            </a:b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	Negeri</a:t>
            </a:r>
          </a:p>
          <a:p>
            <a:pPr>
              <a:lnSpc>
                <a:spcPts val="1710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5000" y="4343365"/>
            <a:ext cx="3047309" cy="8592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6675">
              <a:lnSpc>
                <a:spcPts val="2200"/>
              </a:lnSpc>
            </a:pP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GWPP memastikan Perencanaan</a:t>
            </a:r>
            <a:br>
              <a:rPr lang="en-CA" sz="1877">
                <a:solidFill>
                  <a:srgbClr val="000000"/>
                </a:solidFill>
                <a:latin typeface="Times New Roman"/>
              </a:rPr>
            </a:b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pembangunan, produk hukum, dan</a:t>
            </a:r>
          </a:p>
          <a:p>
            <a:pPr>
              <a:lnSpc>
                <a:spcPts val="2250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8500" y="5017088"/>
            <a:ext cx="2967159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79">
                <a:solidFill>
                  <a:srgbClr val="000000"/>
                </a:solidFill>
                <a:latin typeface="Arial Narrow"/>
                <a:cs typeface="Arial Narrow"/>
              </a:rPr>
              <a:t>penganggaran di Kabupaten/Kota</a:t>
            </a:r>
          </a:p>
          <a:p>
            <a:pPr>
              <a:lnSpc>
                <a:spcPts val="2185"/>
              </a:lnSpc>
            </a:pPr>
            <a:endParaRPr lang="en-CA" sz="1879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3900" y="5332448"/>
            <a:ext cx="2875787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76542">
              <a:lnSpc>
                <a:spcPts val="2300"/>
              </a:lnSpc>
              <a:tabLst>
                <a:tab pos="127000" algn="l"/>
              </a:tabLst>
            </a:pP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tidak bertentangan dengan</a:t>
            </a:r>
            <a:br>
              <a:rPr lang="en-CA" sz="1877">
                <a:solidFill>
                  <a:srgbClr val="000000"/>
                </a:solidFill>
                <a:latin typeface="Times New Roman"/>
              </a:rPr>
            </a:b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	peraturan yang lebih tinggi</a:t>
            </a:r>
            <a:r>
              <a:rPr lang="en-CA" sz="1877">
                <a:solidFill>
                  <a:srgbClr val="000000"/>
                </a:solidFill>
                <a:latin typeface="Arial Unicode MS"/>
                <a:cs typeface="Arial Unicode MS"/>
              </a:rPr>
              <a:t> →</a:t>
            </a:r>
            <a:br>
              <a:rPr lang="en-CA" sz="1877">
                <a:solidFill>
                  <a:srgbClr val="000000"/>
                </a:solidFill>
                <a:latin typeface="Times New Roman"/>
              </a:rPr>
            </a:b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memastikan sinergitas pusat dan</a:t>
            </a:r>
          </a:p>
          <a:p>
            <a:pPr>
              <a:lnSpc>
                <a:spcPts val="2285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66900" y="6321531"/>
            <a:ext cx="618759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79">
                <a:solidFill>
                  <a:srgbClr val="000000"/>
                </a:solidFill>
                <a:latin typeface="Arial Narrow"/>
                <a:cs typeface="Arial Narrow"/>
              </a:rPr>
              <a:t>daerah</a:t>
            </a:r>
          </a:p>
          <a:p>
            <a:pPr>
              <a:lnSpc>
                <a:spcPts val="2185"/>
              </a:lnSpc>
            </a:pPr>
            <a:endParaRPr lang="en-CA" sz="1879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33900" y="2981584"/>
            <a:ext cx="439223" cy="7822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3379">
                <a:solidFill>
                  <a:srgbClr val="FFFFFF"/>
                </a:solidFill>
                <a:latin typeface="Calibri"/>
                <a:cs typeface="Calibri"/>
              </a:rPr>
              <a:t>02</a:t>
            </a:r>
          </a:p>
          <a:p>
            <a:pPr>
              <a:lnSpc>
                <a:spcPts val="3060"/>
              </a:lnSpc>
            </a:pPr>
            <a:endParaRPr lang="en-CA" sz="3379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549900" y="3769983"/>
            <a:ext cx="1105752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379">
                <a:solidFill>
                  <a:srgbClr val="FFFFFF"/>
                </a:solidFill>
                <a:latin typeface="Calibri"/>
                <a:cs typeface="Calibri"/>
              </a:rPr>
              <a:t>GWPP</a:t>
            </a:r>
          </a:p>
          <a:p>
            <a:pPr>
              <a:lnSpc>
                <a:spcPts val="3705"/>
              </a:lnSpc>
            </a:pPr>
            <a:endParaRPr lang="en-CA" sz="3379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33900" y="4615721"/>
            <a:ext cx="439223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379">
                <a:solidFill>
                  <a:srgbClr val="FFFFFF"/>
                </a:solidFill>
                <a:latin typeface="Calibri"/>
                <a:cs typeface="Calibri"/>
              </a:rPr>
              <a:t>03</a:t>
            </a:r>
          </a:p>
          <a:p>
            <a:pPr>
              <a:lnSpc>
                <a:spcPts val="3910"/>
              </a:lnSpc>
            </a:pPr>
            <a:endParaRPr lang="en-CA" sz="3379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67400" y="5490128"/>
            <a:ext cx="439223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377">
                <a:solidFill>
                  <a:srgbClr val="FFFFFF"/>
                </a:solidFill>
                <a:latin typeface="Calibri"/>
                <a:cs typeface="Calibri"/>
              </a:rPr>
              <a:t>04</a:t>
            </a:r>
          </a:p>
          <a:p>
            <a:pPr>
              <a:lnSpc>
                <a:spcPts val="3910"/>
              </a:lnSpc>
            </a:pPr>
            <a:endParaRPr lang="en-CA" sz="337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13600" y="2981584"/>
            <a:ext cx="439223" cy="7822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3379">
                <a:solidFill>
                  <a:srgbClr val="FFFFFF"/>
                </a:solidFill>
                <a:latin typeface="Calibri"/>
                <a:cs typeface="Calibri"/>
              </a:rPr>
              <a:t>06</a:t>
            </a:r>
          </a:p>
          <a:p>
            <a:pPr>
              <a:lnSpc>
                <a:spcPts val="3060"/>
              </a:lnSpc>
            </a:pPr>
            <a:endParaRPr lang="en-CA" sz="3379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13600" y="4601386"/>
            <a:ext cx="439223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377">
                <a:solidFill>
                  <a:srgbClr val="FFFFFF"/>
                </a:solidFill>
                <a:latin typeface="Calibri"/>
                <a:cs typeface="Calibri"/>
              </a:rPr>
              <a:t>05</a:t>
            </a:r>
          </a:p>
          <a:p>
            <a:pPr>
              <a:lnSpc>
                <a:spcPts val="3910"/>
              </a:lnSpc>
            </a:pPr>
            <a:endParaRPr lang="en-CA" sz="337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448800" y="3339947"/>
            <a:ext cx="1530868" cy="6027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27">
                <a:solidFill>
                  <a:srgbClr val="000000"/>
                </a:solidFill>
                <a:latin typeface="Arial Narrow"/>
                <a:cs typeface="Arial Narrow"/>
              </a:rPr>
              <a:t>Kabupaten/Kota</a:t>
            </a:r>
          </a:p>
          <a:p>
            <a:pPr>
              <a:lnSpc>
                <a:spcPts val="2355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890000" y="4372034"/>
            <a:ext cx="2623923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79">
                <a:solidFill>
                  <a:srgbClr val="000000"/>
                </a:solidFill>
                <a:latin typeface="Arial Narrow"/>
                <a:cs typeface="Arial Narrow"/>
              </a:rPr>
              <a:t>GWPP sebagai fasilitator bagi</a:t>
            </a:r>
          </a:p>
          <a:p>
            <a:pPr>
              <a:lnSpc>
                <a:spcPts val="2185"/>
              </a:lnSpc>
            </a:pPr>
            <a:endParaRPr lang="en-CA" sz="1879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813800" y="4687394"/>
            <a:ext cx="2753959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33350">
              <a:lnSpc>
                <a:spcPts val="2300"/>
              </a:lnSpc>
            </a:pP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Kabupaten/Kota untuk dapat</a:t>
            </a:r>
            <a:br>
              <a:rPr lang="en-CA" sz="1877">
                <a:solidFill>
                  <a:srgbClr val="000000"/>
                </a:solidFill>
                <a:latin typeface="Times New Roman"/>
              </a:rPr>
            </a:b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berkoordinasi/ konsultasi terkait</a:t>
            </a:r>
          </a:p>
          <a:p>
            <a:pPr>
              <a:lnSpc>
                <a:spcPts val="2300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509000" y="5346782"/>
            <a:ext cx="3385542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kebijakan/program dengan Pemerintah</a:t>
            </a:r>
          </a:p>
          <a:p>
            <a:pPr>
              <a:lnSpc>
                <a:spcPts val="2185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864600" y="5676477"/>
            <a:ext cx="2699457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79">
                <a:solidFill>
                  <a:srgbClr val="000000"/>
                </a:solidFill>
                <a:latin typeface="Arial Narrow"/>
                <a:cs typeface="Arial Narrow"/>
              </a:rPr>
              <a:t>Pusat (Kementerian/Lembaga)</a:t>
            </a:r>
          </a:p>
          <a:p>
            <a:pPr>
              <a:lnSpc>
                <a:spcPts val="2185"/>
              </a:lnSpc>
            </a:pPr>
            <a:endParaRPr lang="en-CA" sz="1879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918200" y="6636891"/>
            <a:ext cx="5370060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95250">
              <a:lnSpc>
                <a:spcPts val="2300"/>
              </a:lnSpc>
              <a:tabLst>
                <a:tab pos="2286000" algn="l"/>
              </a:tabLst>
            </a:pP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GWPP memastikan seluruh APBN yang ada dialokasikan di</a:t>
            </a:r>
            <a:br>
              <a:rPr lang="en-CA" sz="1877">
                <a:solidFill>
                  <a:srgbClr val="000000"/>
                </a:solidFill>
                <a:latin typeface="Times New Roman"/>
              </a:rPr>
            </a:b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Kabupaten/Kota dan instansi vertikal tepat, efektif, efisien dan</a:t>
            </a:r>
            <a:br>
              <a:rPr lang="en-CA" sz="1877">
                <a:solidFill>
                  <a:srgbClr val="000000"/>
                </a:solidFill>
                <a:latin typeface="Times New Roman"/>
              </a:rPr>
            </a:b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	akuntable</a:t>
            </a:r>
          </a:p>
          <a:p>
            <a:pPr>
              <a:lnSpc>
                <a:spcPts val="2300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136996" y="0"/>
            <a:ext cx="767408" cy="7019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11288260" y="0"/>
            <a:ext cx="911424" cy="847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407706" y="5562863"/>
            <a:ext cx="597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dirty="0">
                <a:latin typeface="Bernard MT Condensed" pitchFamily="18" charset="0"/>
              </a:rPr>
              <a:t>TERIMA KASIH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619297"/>
            <a:ext cx="4536504" cy="512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03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726315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2959100" y="372699"/>
            <a:ext cx="807631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77" dirty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  <a:r>
              <a:rPr lang="en-CA" sz="1877" dirty="0" err="1">
                <a:solidFill>
                  <a:srgbClr val="000000"/>
                </a:solidFill>
                <a:latin typeface="Arial Narrow"/>
                <a:cs typeface="Arial Narrow"/>
              </a:rPr>
              <a:t>Amanat</a:t>
            </a:r>
            <a:r>
              <a:rPr lang="en-CA" sz="187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77" dirty="0" err="1">
                <a:solidFill>
                  <a:srgbClr val="000000"/>
                </a:solidFill>
                <a:latin typeface="Arial Narrow"/>
                <a:cs typeface="Arial Narrow"/>
              </a:rPr>
              <a:t>Pasal</a:t>
            </a:r>
            <a:r>
              <a:rPr lang="en-CA" sz="1877" dirty="0">
                <a:solidFill>
                  <a:srgbClr val="000000"/>
                </a:solidFill>
                <a:latin typeface="Arial Narrow"/>
                <a:cs typeface="Arial Narrow"/>
              </a:rPr>
              <a:t> 91 (1) </a:t>
            </a:r>
            <a:r>
              <a:rPr lang="en-CA" sz="1877" dirty="0" err="1">
                <a:solidFill>
                  <a:srgbClr val="000000"/>
                </a:solidFill>
                <a:latin typeface="Arial Narrow"/>
                <a:cs typeface="Arial Narrow"/>
              </a:rPr>
              <a:t>Undang</a:t>
            </a:r>
            <a:r>
              <a:rPr lang="en-CA" sz="187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77" dirty="0" err="1">
                <a:solidFill>
                  <a:srgbClr val="000000"/>
                </a:solidFill>
                <a:latin typeface="Arial Narrow"/>
                <a:cs typeface="Arial Narrow"/>
              </a:rPr>
              <a:t>Undang</a:t>
            </a:r>
            <a:r>
              <a:rPr lang="en-CA" sz="187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77" dirty="0" err="1">
                <a:solidFill>
                  <a:srgbClr val="000000"/>
                </a:solidFill>
                <a:latin typeface="Arial Narrow"/>
                <a:cs typeface="Arial Narrow"/>
              </a:rPr>
              <a:t>Nomor</a:t>
            </a:r>
            <a:r>
              <a:rPr lang="en-CA" sz="1877" dirty="0">
                <a:solidFill>
                  <a:srgbClr val="000000"/>
                </a:solidFill>
                <a:latin typeface="Arial Narrow"/>
                <a:cs typeface="Arial Narrow"/>
              </a:rPr>
              <a:t> 23 </a:t>
            </a:r>
            <a:r>
              <a:rPr lang="en-CA" sz="1877" dirty="0" err="1">
                <a:solidFill>
                  <a:srgbClr val="000000"/>
                </a:solidFill>
                <a:latin typeface="Arial Narrow"/>
                <a:cs typeface="Arial Narrow"/>
              </a:rPr>
              <a:t>Tahun</a:t>
            </a:r>
            <a:r>
              <a:rPr lang="en-CA" sz="1877" dirty="0">
                <a:solidFill>
                  <a:srgbClr val="000000"/>
                </a:solidFill>
                <a:latin typeface="Arial Narrow"/>
                <a:cs typeface="Arial Narrow"/>
              </a:rPr>
              <a:t> 2014 </a:t>
            </a:r>
            <a:r>
              <a:rPr lang="en-CA" sz="1877" dirty="0" err="1">
                <a:solidFill>
                  <a:srgbClr val="000000"/>
                </a:solidFill>
                <a:latin typeface="Arial Narrow"/>
                <a:cs typeface="Arial Narrow"/>
              </a:rPr>
              <a:t>tentang</a:t>
            </a:r>
            <a:r>
              <a:rPr lang="en-CA" sz="187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1877" dirty="0" err="1">
                <a:solidFill>
                  <a:srgbClr val="000000"/>
                </a:solidFill>
                <a:latin typeface="Arial Narrow"/>
                <a:cs typeface="Arial Narrow"/>
              </a:rPr>
              <a:t>Pemerintahan</a:t>
            </a:r>
            <a:r>
              <a:rPr lang="en-CA" sz="1877" dirty="0">
                <a:solidFill>
                  <a:srgbClr val="000000"/>
                </a:solidFill>
                <a:latin typeface="Arial Narrow"/>
                <a:cs typeface="Arial Narrow"/>
              </a:rPr>
              <a:t> Daerah,</a:t>
            </a:r>
          </a:p>
          <a:p>
            <a:pPr>
              <a:lnSpc>
                <a:spcPts val="2125"/>
              </a:lnSpc>
            </a:pPr>
            <a:endParaRPr lang="en-CA" sz="1877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59100" y="702392"/>
            <a:ext cx="755815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Dalam melaksanakan pembinaan dan pengawasan terhadap penyelenggaraan Urusan</a:t>
            </a:r>
          </a:p>
          <a:p>
            <a:pPr>
              <a:lnSpc>
                <a:spcPts val="2125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59100" y="1017752"/>
            <a:ext cx="785215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Pemerintahan yang menjadi kewenangan Daerah kabupaten/kota dan Tugas Pembantuan</a:t>
            </a:r>
          </a:p>
          <a:p>
            <a:pPr>
              <a:lnSpc>
                <a:spcPts val="2125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59100" y="1347446"/>
            <a:ext cx="810882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77">
                <a:solidFill>
                  <a:srgbClr val="000000"/>
                </a:solidFill>
                <a:latin typeface="Arial Narrow"/>
                <a:cs typeface="Arial Narrow"/>
              </a:rPr>
              <a:t>oleh Daerah kabupaten/kota, </a:t>
            </a:r>
            <a:r>
              <a:rPr lang="en-CA" sz="1887" b="1">
                <a:solidFill>
                  <a:srgbClr val="FF0000"/>
                </a:solidFill>
                <a:latin typeface="Arial Narrow Bold"/>
                <a:cs typeface="Arial Narrow Bold"/>
              </a:rPr>
              <a:t>Presiden dibantu oleh Gubernur sebagai Wakil Pemerintah</a:t>
            </a:r>
          </a:p>
          <a:p>
            <a:pPr>
              <a:lnSpc>
                <a:spcPts val="2125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1100" y="1763148"/>
            <a:ext cx="1487587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12" b="1">
                <a:solidFill>
                  <a:srgbClr val="000000"/>
                </a:solidFill>
                <a:latin typeface="Courier New Bold"/>
                <a:cs typeface="Courier New Bold"/>
              </a:rPr>
              <a:t>PRESIDEN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59100" y="1662806"/>
            <a:ext cx="596317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87" b="1">
                <a:solidFill>
                  <a:srgbClr val="FF0000"/>
                </a:solidFill>
                <a:latin typeface="Arial Narrow Bold"/>
                <a:cs typeface="Arial Narrow Bold"/>
              </a:rPr>
              <a:t>Pusat.</a:t>
            </a:r>
          </a:p>
          <a:p>
            <a:pPr>
              <a:lnSpc>
                <a:spcPts val="2185"/>
              </a:lnSpc>
            </a:pPr>
            <a:endParaRPr lang="en-CA" sz="187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25701" y="2236188"/>
            <a:ext cx="8465459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Presiden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melimpahkan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46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tugas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dan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wewenang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kepada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Gubernur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sebagai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  <a:p>
            <a:pPr>
              <a:lnSpc>
                <a:spcPts val="2700"/>
              </a:lnSpc>
            </a:pP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Wakil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Pemerintah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Pusat,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meliputi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: 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25700" y="3057568"/>
            <a:ext cx="743472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1. 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Binwas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Penyelenggaraan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Urusan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Pemerintah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2" dirty="0" err="1">
                <a:solidFill>
                  <a:srgbClr val="000000"/>
                </a:solidFill>
                <a:latin typeface="Arial Narrow"/>
                <a:cs typeface="Arial Narrow"/>
              </a:rPr>
              <a:t>Kabupaten</a:t>
            </a:r>
            <a:r>
              <a:rPr lang="en-CA" sz="2402" dirty="0">
                <a:solidFill>
                  <a:srgbClr val="000000"/>
                </a:solidFill>
                <a:latin typeface="Arial Narrow"/>
                <a:cs typeface="Arial Narrow"/>
              </a:rPr>
              <a:t>/Kota;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425700" y="3458935"/>
            <a:ext cx="771935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Arial Narrow"/>
                <a:cs typeface="Arial Narrow"/>
              </a:rPr>
              <a:t>2.  Binwas Penyelenggaraan Tugas Pembantuan di Kabupaten/Kota;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425700" y="3888971"/>
            <a:ext cx="742280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4" dirty="0">
                <a:solidFill>
                  <a:srgbClr val="000000"/>
                </a:solidFill>
                <a:latin typeface="Arial Narrow"/>
                <a:cs typeface="Arial Narrow"/>
              </a:rPr>
              <a:t>3.  </a:t>
            </a:r>
            <a:r>
              <a:rPr lang="en-CA" sz="2404" dirty="0" err="1">
                <a:solidFill>
                  <a:srgbClr val="000000"/>
                </a:solidFill>
                <a:latin typeface="Arial Narrow"/>
                <a:cs typeface="Arial Narrow"/>
              </a:rPr>
              <a:t>Tugas</a:t>
            </a:r>
            <a:r>
              <a:rPr lang="en-CA" sz="2404" dirty="0">
                <a:solidFill>
                  <a:srgbClr val="000000"/>
                </a:solidFill>
                <a:latin typeface="Arial Narrow"/>
                <a:cs typeface="Arial Narrow"/>
              </a:rPr>
              <a:t> dan </a:t>
            </a:r>
            <a:r>
              <a:rPr lang="en-CA" sz="2404" dirty="0" err="1">
                <a:solidFill>
                  <a:srgbClr val="000000"/>
                </a:solidFill>
                <a:latin typeface="Arial Narrow"/>
                <a:cs typeface="Arial Narrow"/>
              </a:rPr>
              <a:t>wewenang</a:t>
            </a:r>
            <a:r>
              <a:rPr lang="en-CA" sz="240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4" dirty="0" err="1">
                <a:solidFill>
                  <a:srgbClr val="000000"/>
                </a:solidFill>
                <a:latin typeface="Arial Narrow"/>
                <a:cs typeface="Arial Narrow"/>
              </a:rPr>
              <a:t>lainnya</a:t>
            </a:r>
            <a:r>
              <a:rPr lang="en-CA" sz="2404" dirty="0">
                <a:solidFill>
                  <a:srgbClr val="000000"/>
                </a:solidFill>
                <a:latin typeface="Arial Narrow"/>
                <a:cs typeface="Arial Narrow"/>
              </a:rPr>
              <a:t> yang </a:t>
            </a:r>
            <a:r>
              <a:rPr lang="en-CA" sz="2404" dirty="0" err="1">
                <a:solidFill>
                  <a:srgbClr val="000000"/>
                </a:solidFill>
                <a:latin typeface="Arial Narrow"/>
                <a:cs typeface="Arial Narrow"/>
              </a:rPr>
              <a:t>tercantum</a:t>
            </a:r>
            <a:r>
              <a:rPr lang="en-CA" sz="240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4" dirty="0" err="1">
                <a:solidFill>
                  <a:srgbClr val="000000"/>
                </a:solidFill>
                <a:latin typeface="Arial Narrow"/>
                <a:cs typeface="Arial Narrow"/>
              </a:rPr>
              <a:t>dalam</a:t>
            </a:r>
            <a:r>
              <a:rPr lang="en-CA" sz="240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CA" sz="2404" dirty="0" err="1">
                <a:solidFill>
                  <a:srgbClr val="000000"/>
                </a:solidFill>
                <a:latin typeface="Arial Narrow"/>
                <a:cs typeface="Arial Narrow"/>
              </a:rPr>
              <a:t>peraturan</a:t>
            </a:r>
            <a:endParaRPr lang="en-CA" sz="2404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ts val="2760"/>
              </a:lnSpc>
            </a:pPr>
            <a:endParaRPr lang="en-CA" sz="2404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82900" y="4290338"/>
            <a:ext cx="242374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Arial Narrow"/>
                <a:cs typeface="Arial Narrow"/>
              </a:rPr>
              <a:t>perundang-undangan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02327" y="5054408"/>
            <a:ext cx="7488832" cy="71814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US" sz="2414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Tugas</a:t>
            </a:r>
            <a:r>
              <a:rPr lang="en-US" sz="2414" b="1" dirty="0">
                <a:solidFill>
                  <a:srgbClr val="000000"/>
                </a:solidFill>
                <a:latin typeface="Arial Narrow Bold"/>
                <a:cs typeface="Arial Narrow Bold"/>
              </a:rPr>
              <a:t> dan </a:t>
            </a:r>
            <a:r>
              <a:rPr lang="en-US" sz="2414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wewenang</a:t>
            </a:r>
            <a:r>
              <a:rPr lang="en-US" sz="2414" b="1" dirty="0">
                <a:solidFill>
                  <a:srgbClr val="000000"/>
                </a:solidFill>
                <a:latin typeface="Arial Narrow Bold"/>
                <a:cs typeface="Arial Narrow Bold"/>
              </a:rPr>
              <a:t> GWPP </a:t>
            </a:r>
            <a:r>
              <a:rPr lang="en-US" sz="2414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bersifat</a:t>
            </a:r>
            <a:r>
              <a:rPr lang="en-US" sz="2414" b="1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lang="en-US" sz="2414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Atributif</a:t>
            </a:r>
            <a:r>
              <a:rPr lang="en-CA" sz="2414" b="1" dirty="0">
                <a:solidFill>
                  <a:srgbClr val="000000"/>
                </a:solidFill>
                <a:latin typeface="Arial Narrow Bold"/>
                <a:cs typeface="Arial Narrow Bold"/>
              </a:rPr>
              <a:t>, </a:t>
            </a:r>
            <a:r>
              <a:rPr lang="en-CA" sz="2414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melekat</a:t>
            </a:r>
            <a:r>
              <a:rPr lang="en-CA" sz="2414" b="1" dirty="0">
                <a:solidFill>
                  <a:srgbClr val="000000"/>
                </a:solidFill>
                <a:latin typeface="Arial Narrow Bold"/>
                <a:cs typeface="Arial Narrow Bold"/>
              </a:rPr>
              <a:t> pada</a:t>
            </a:r>
          </a:p>
          <a:p>
            <a:pPr>
              <a:lnSpc>
                <a:spcPts val="2760"/>
              </a:lnSpc>
            </a:pPr>
            <a:endParaRPr lang="en-CA" sz="2404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03601" y="5547466"/>
            <a:ext cx="438838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jabatan</a:t>
            </a:r>
            <a:r>
              <a:rPr lang="en-CA" sz="2412" b="1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lang="en-CA" sz="2412" b="1" dirty="0" err="1">
                <a:solidFill>
                  <a:srgbClr val="000000"/>
                </a:solidFill>
                <a:latin typeface="Arial Narrow Bold"/>
                <a:cs typeface="Arial Narrow Bold"/>
              </a:rPr>
              <a:t>Gubernur</a:t>
            </a:r>
            <a:r>
              <a:rPr lang="en-CA" sz="2412" b="1" dirty="0">
                <a:solidFill>
                  <a:srgbClr val="000000"/>
                </a:solidFill>
                <a:latin typeface="Arial Narrow Bold"/>
                <a:cs typeface="Arial Narrow Bold"/>
              </a:rPr>
              <a:t> Kalimantan Timur.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38300" y="6622556"/>
            <a:ext cx="74379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4" b="1">
                <a:solidFill>
                  <a:srgbClr val="000000"/>
                </a:solidFill>
                <a:latin typeface="Courier New Bold"/>
                <a:cs typeface="Courier New Bold"/>
              </a:rPr>
              <a:t>GWPP</a:t>
            </a:r>
          </a:p>
          <a:p>
            <a:pPr>
              <a:lnSpc>
                <a:spcPts val="2760"/>
              </a:lnSpc>
            </a:pPr>
            <a:endParaRPr lang="en-CA" sz="2414" b="1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411951" y="6187717"/>
            <a:ext cx="7652736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fi-FI" sz="2414" b="1" dirty="0">
                <a:solidFill>
                  <a:srgbClr val="FF0000"/>
                </a:solidFill>
                <a:latin typeface="Arial Narrow Bold"/>
                <a:cs typeface="Arial Narrow Bold"/>
              </a:rPr>
              <a:t>Pelimpahan Kewenangan memberikan konsekuensi pendanaan</a:t>
            </a:r>
          </a:p>
          <a:p>
            <a:pPr>
              <a:lnSpc>
                <a:spcPts val="2760"/>
              </a:lnSpc>
            </a:pPr>
            <a:r>
              <a:rPr lang="en-CA" sz="2414" b="1" dirty="0" err="1">
                <a:solidFill>
                  <a:srgbClr val="FF0000"/>
                </a:solidFill>
                <a:latin typeface="Arial Narrow Bold"/>
                <a:cs typeface="Arial Narrow Bold"/>
              </a:rPr>
              <a:t>melalui</a:t>
            </a:r>
            <a:r>
              <a:rPr lang="en-CA" sz="2414" b="1" dirty="0">
                <a:solidFill>
                  <a:srgbClr val="FF0000"/>
                </a:solidFill>
                <a:latin typeface="Arial Narrow Bold"/>
                <a:cs typeface="Arial Narrow Bold"/>
              </a:rPr>
              <a:t> APBN </a:t>
            </a:r>
            <a:r>
              <a:rPr lang="en-CA" sz="2414" b="1" dirty="0" err="1">
                <a:solidFill>
                  <a:srgbClr val="FF0000"/>
                </a:solidFill>
                <a:latin typeface="Arial Narrow Bold"/>
                <a:cs typeface="Arial Narrow Bold"/>
              </a:rPr>
              <a:t>melalui</a:t>
            </a:r>
            <a:r>
              <a:rPr lang="en-CA" sz="2414" b="1" dirty="0">
                <a:solidFill>
                  <a:srgbClr val="FF0000"/>
                </a:solidFill>
                <a:latin typeface="Arial Narrow Bold"/>
                <a:cs typeface="Arial Narrow Bold"/>
              </a:rPr>
              <a:t> </a:t>
            </a:r>
            <a:r>
              <a:rPr lang="en-CA" sz="2414" b="1" dirty="0" err="1">
                <a:solidFill>
                  <a:srgbClr val="FF0000"/>
                </a:solidFill>
                <a:latin typeface="Arial Narrow Bold"/>
                <a:cs typeface="Arial Narrow Bold"/>
              </a:rPr>
              <a:t>mekanisme</a:t>
            </a:r>
            <a:r>
              <a:rPr lang="en-CA" sz="2414" b="1" dirty="0">
                <a:solidFill>
                  <a:srgbClr val="FF0000"/>
                </a:solidFill>
                <a:latin typeface="Arial Narrow Bold"/>
                <a:cs typeface="Arial Narrow Bold"/>
              </a:rPr>
              <a:t> DEKONSENTRASI.</a:t>
            </a:r>
          </a:p>
          <a:p>
            <a:pPr>
              <a:lnSpc>
                <a:spcPts val="2760"/>
              </a:lnSpc>
            </a:pPr>
            <a:endParaRPr lang="en-CA" sz="2414" b="1" dirty="0">
              <a:solidFill>
                <a:srgbClr val="FF0000"/>
              </a:solidFill>
              <a:latin typeface="Arial Narrow Bold"/>
              <a:cs typeface="Arial Narrow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-141553"/>
            <a:ext cx="10972800" cy="7608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ctr" anchorCtr="0">
            <a:normAutofit fontScale="97500"/>
          </a:bodyPr>
          <a:lstStyle/>
          <a:p>
            <a:pPr algn="ctr" defTabSz="1219170">
              <a:spcBef>
                <a:spcPct val="0"/>
              </a:spcBef>
              <a:buClr>
                <a:srgbClr val="FFFFFF"/>
              </a:buClr>
              <a:buSzPts val="2400"/>
              <a:defRPr/>
            </a:pPr>
            <a:r>
              <a:rPr lang="id-ID" sz="2667" dirty="0"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KONSTRUKSI KELEMBAGAAN MENURUT PP 33 TAHUN 2018</a:t>
            </a:r>
          </a:p>
        </p:txBody>
      </p:sp>
      <p:pic>
        <p:nvPicPr>
          <p:cNvPr id="5" name="Picture 2" descr="C:\Users\NINDYA\Downloads\governor-icon-chief-1739056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78" t="12500" r="13346" b="19444"/>
          <a:stretch>
            <a:fillRect/>
          </a:stretch>
        </p:blipFill>
        <p:spPr bwMode="auto">
          <a:xfrm>
            <a:off x="5810249" y="1075072"/>
            <a:ext cx="952507" cy="1097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47" y="215017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>
                <a:latin typeface="Courier New" pitchFamily="49" charset="0"/>
                <a:cs typeface="Courier New" pitchFamily="49" charset="0"/>
              </a:rPr>
              <a:t>GUBERNUR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23793" y="3533835"/>
            <a:ext cx="2336800" cy="103208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b="1" dirty="0">
                <a:latin typeface="Courier New" pitchFamily="49" charset="0"/>
                <a:cs typeface="Courier New" pitchFamily="49" charset="0"/>
              </a:rPr>
              <a:t>PERANGKAT GUBERNUR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460" y="752542"/>
            <a:ext cx="4381531" cy="35591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189" indent="-457189" algn="just">
              <a:buFont typeface="+mj-lt"/>
              <a:buAutoNum type="arabicPeriod"/>
              <a:defRPr/>
            </a:pP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Gubernur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dalam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menyelenggarakan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tugas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sebagai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wakil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Pemerintah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Pusat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dibantu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oleh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perangkat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gubernur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457189" indent="-457189" algn="just">
              <a:buFont typeface="+mj-lt"/>
              <a:buAutoNum type="arabicPeriod"/>
              <a:defRPr/>
            </a:pP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Perangkat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gubernur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sv-SE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terdiri atas sekretariat dan paling banyak 5 (lima) unit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kerja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457189" indent="-457189" algn="just">
              <a:buFont typeface="+mj-lt"/>
              <a:buAutoNum type="arabicPeriod"/>
              <a:defRPr/>
            </a:pP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Sekretariat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dipimpin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oleh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sekretaris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gubernur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457189" indent="-457189" algn="just">
              <a:buFont typeface="+mj-lt"/>
              <a:buAutoNum type="arabicPeriod"/>
              <a:defRPr/>
            </a:pP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Sekretaris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daerah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provinsi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karena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jabatannya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ditetapkan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sebagai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sekretaris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33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gubernur</a:t>
            </a:r>
            <a:r>
              <a:rPr lang="en-GB" sz="17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73600" y="5848491"/>
            <a:ext cx="3251200" cy="10320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Ex-Officio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Dilaksanakan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OPD Yang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memiliki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Fungsi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terkait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Curved Connector 4"/>
          <p:cNvCxnSpPr/>
          <p:nvPr/>
        </p:nvCxnSpPr>
        <p:spPr>
          <a:xfrm rot="16200000" flipH="1">
            <a:off x="2831328" y="4522261"/>
            <a:ext cx="1299067" cy="238548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6"/>
          <p:cNvCxnSpPr/>
          <p:nvPr/>
        </p:nvCxnSpPr>
        <p:spPr>
          <a:xfrm rot="5400000">
            <a:off x="7754642" y="3893558"/>
            <a:ext cx="2641138" cy="2300817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04800" y="6536549"/>
            <a:ext cx="3251200" cy="1032087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b="1" dirty="0">
                <a:latin typeface="Courier New" pitchFamily="49" charset="0"/>
                <a:cs typeface="Courier New" pitchFamily="49" charset="0"/>
              </a:rPr>
              <a:t>KEWENANGAN OTONOMI </a:t>
            </a:r>
          </a:p>
          <a:p>
            <a:pPr algn="ctr">
              <a:defRPr/>
            </a:pPr>
            <a:r>
              <a:rPr lang="en-US" sz="1867" b="1" dirty="0">
                <a:latin typeface="Courier New" pitchFamily="49" charset="0"/>
                <a:cs typeface="Courier New" pitchFamily="49" charset="0"/>
              </a:rPr>
              <a:t>SEKRETARIAT DAERAH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839200" y="6536549"/>
            <a:ext cx="3251200" cy="1032087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b="1" dirty="0">
                <a:latin typeface="Courier New" pitchFamily="49" charset="0"/>
                <a:cs typeface="Courier New" pitchFamily="49" charset="0"/>
              </a:rPr>
              <a:t>KEWENANGAN BINWAS</a:t>
            </a:r>
          </a:p>
          <a:p>
            <a:pPr algn="ctr">
              <a:defRPr/>
            </a:pPr>
            <a:r>
              <a:rPr lang="en-US" sz="1867" b="1" dirty="0">
                <a:latin typeface="Courier New" pitchFamily="49" charset="0"/>
                <a:cs typeface="Courier New" pitchFamily="49" charset="0"/>
              </a:rPr>
              <a:t>K/L</a:t>
            </a:r>
          </a:p>
        </p:txBody>
      </p:sp>
      <p:sp>
        <p:nvSpPr>
          <p:cNvPr id="20" name="Bent-Up Arrow 19"/>
          <p:cNvSpPr/>
          <p:nvPr/>
        </p:nvSpPr>
        <p:spPr>
          <a:xfrm>
            <a:off x="3556000" y="6880578"/>
            <a:ext cx="2438400" cy="516043"/>
          </a:xfrm>
          <a:prstGeom prst="bentUpArrow">
            <a:avLst>
              <a:gd name="adj1" fmla="val 14656"/>
              <a:gd name="adj2" fmla="val 25000"/>
              <a:gd name="adj3" fmla="val 3275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21" name="Bent-Up Arrow 20"/>
          <p:cNvSpPr/>
          <p:nvPr/>
        </p:nvSpPr>
        <p:spPr>
          <a:xfrm flipH="1">
            <a:off x="6400800" y="6880578"/>
            <a:ext cx="2438400" cy="516043"/>
          </a:xfrm>
          <a:prstGeom prst="bentUpArrow">
            <a:avLst>
              <a:gd name="adj1" fmla="val 14656"/>
              <a:gd name="adj2" fmla="val 25000"/>
              <a:gd name="adj3" fmla="val 3275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22" name="Oval 21"/>
          <p:cNvSpPr/>
          <p:nvPr/>
        </p:nvSpPr>
        <p:spPr>
          <a:xfrm>
            <a:off x="7959836" y="4379147"/>
            <a:ext cx="2932387" cy="13290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err="1">
                <a:latin typeface="Arial Narrow" pitchFamily="34" charset="0"/>
              </a:rPr>
              <a:t>Pendekatan</a:t>
            </a:r>
            <a:r>
              <a:rPr lang="en-GB" sz="1600" b="1" dirty="0">
                <a:latin typeface="Arial Narrow" pitchFamily="34" charset="0"/>
              </a:rPr>
              <a:t> </a:t>
            </a:r>
            <a:r>
              <a:rPr lang="en-GB" sz="1600" b="1" dirty="0" err="1">
                <a:latin typeface="Arial Narrow" pitchFamily="34" charset="0"/>
              </a:rPr>
              <a:t>dalam</a:t>
            </a:r>
            <a:r>
              <a:rPr lang="en-GB" sz="1600" b="1" dirty="0">
                <a:latin typeface="Arial Narrow" pitchFamily="34" charset="0"/>
              </a:rPr>
              <a:t> </a:t>
            </a:r>
            <a:r>
              <a:rPr lang="en-GB" sz="1600" b="1" dirty="0" err="1">
                <a:latin typeface="Arial Narrow" pitchFamily="34" charset="0"/>
              </a:rPr>
              <a:t>memaknai</a:t>
            </a:r>
            <a:r>
              <a:rPr lang="en-GB" sz="1600" b="1" dirty="0">
                <a:latin typeface="Arial Narrow" pitchFamily="34" charset="0"/>
              </a:rPr>
              <a:t> </a:t>
            </a:r>
            <a:r>
              <a:rPr lang="en-GB" sz="1600" b="1" dirty="0" err="1">
                <a:latin typeface="Arial Narrow" pitchFamily="34" charset="0"/>
              </a:rPr>
              <a:t>peran</a:t>
            </a:r>
            <a:r>
              <a:rPr lang="en-GB" sz="1600" b="1" dirty="0">
                <a:latin typeface="Arial Narrow" pitchFamily="34" charset="0"/>
              </a:rPr>
              <a:t> Wakil </a:t>
            </a:r>
            <a:r>
              <a:rPr lang="en-GB" sz="1600" b="1" dirty="0" err="1">
                <a:latin typeface="Arial Narrow" pitchFamily="34" charset="0"/>
              </a:rPr>
              <a:t>Pemerintah</a:t>
            </a:r>
            <a:r>
              <a:rPr lang="en-GB" sz="1600" b="1" dirty="0">
                <a:latin typeface="Arial Narrow" pitchFamily="34" charset="0"/>
              </a:rPr>
              <a:t> </a:t>
            </a:r>
            <a:r>
              <a:rPr lang="en-GB" sz="1600" b="1" dirty="0" err="1">
                <a:latin typeface="Arial Narrow" pitchFamily="34" charset="0"/>
              </a:rPr>
              <a:t>Pusat</a:t>
            </a:r>
            <a:r>
              <a:rPr lang="en-GB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66401" y="4300361"/>
            <a:ext cx="1552027" cy="51604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33" b="1" dirty="0"/>
              <a:t>FUNGSI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566401" y="5246441"/>
            <a:ext cx="1552027" cy="51604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33" b="1" dirty="0"/>
              <a:t>STRUKTUR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10512" y="844753"/>
            <a:ext cx="4191008" cy="28623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Dalam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hal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gubernur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sebagai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wakil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Pemerintah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Pusat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tidak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melaksanakan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tugas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wewenang</a:t>
            </a:r>
            <a:r>
              <a:rPr lang="da-DK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Menteri </a:t>
            </a:r>
            <a:r>
              <a:rPr lang="en-GB" sz="2000" b="1" u="sng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mengambil</a:t>
            </a:r>
            <a:r>
              <a:rPr lang="en-GB" sz="2000" b="1" u="sng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u="sng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alih</a:t>
            </a:r>
            <a:r>
              <a:rPr lang="en-GB" sz="2000" b="1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tugas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wewenang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gubernur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sebagai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wakil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Pemerintah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pc="67" dirty="0" err="1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Pusat</a:t>
            </a:r>
            <a:r>
              <a:rPr lang="en-GB" sz="2000" spc="67" dirty="0">
                <a:ln w="1143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4667241" y="1612620"/>
            <a:ext cx="666755" cy="32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ight Arrow 31"/>
          <p:cNvSpPr/>
          <p:nvPr/>
        </p:nvSpPr>
        <p:spPr>
          <a:xfrm flipH="1">
            <a:off x="7048508" y="1612620"/>
            <a:ext cx="666755" cy="3225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Down Arrow 32"/>
          <p:cNvSpPr/>
          <p:nvPr/>
        </p:nvSpPr>
        <p:spPr>
          <a:xfrm>
            <a:off x="6191251" y="2580208"/>
            <a:ext cx="285752" cy="860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Down Arrow 33"/>
          <p:cNvSpPr/>
          <p:nvPr/>
        </p:nvSpPr>
        <p:spPr>
          <a:xfrm>
            <a:off x="6286501" y="4730404"/>
            <a:ext cx="285752" cy="860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726315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3352800" y="157680"/>
            <a:ext cx="5887830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5"/>
              </a:lnSpc>
            </a:pPr>
            <a:r>
              <a:rPr lang="en-CA" sz="3229">
                <a:solidFill>
                  <a:srgbClr val="000000"/>
                </a:solidFill>
                <a:latin typeface="Berlin Sans FB"/>
                <a:cs typeface="Berlin Sans FB"/>
              </a:rPr>
              <a:t>TUGAS DAN WEWENANG GWPP</a:t>
            </a:r>
          </a:p>
          <a:p>
            <a:pPr>
              <a:lnSpc>
                <a:spcPts val="3265"/>
              </a:lnSpc>
            </a:pPr>
            <a:endParaRPr lang="en-CA" sz="322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22500" y="1175432"/>
            <a:ext cx="571630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CA" sz="2787" b="1">
                <a:solidFill>
                  <a:srgbClr val="FFFFFF"/>
                </a:solidFill>
                <a:latin typeface="Agency FB Bold"/>
                <a:cs typeface="Agency FB Bold"/>
              </a:rPr>
              <a:t>GUBERNUR SEBAGAI WAKIL PEMERINTAH PUSAT</a:t>
            </a:r>
          </a:p>
          <a:p>
            <a:pPr>
              <a:lnSpc>
                <a:spcPts val="316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9400" y="3339947"/>
            <a:ext cx="84818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BINWAS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0" y="3626638"/>
            <a:ext cx="918841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URUSAN</a:t>
            </a:r>
          </a:p>
          <a:p>
            <a:pPr>
              <a:lnSpc>
                <a:spcPts val="193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7600" y="3913329"/>
            <a:ext cx="1710789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215900" algn="l"/>
              </a:tabLst>
            </a:pP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PEMERINTAHAN</a:t>
            </a:r>
            <a:br>
              <a:rPr lang="en-CA" sz="1802">
                <a:solidFill>
                  <a:srgbClr val="000000"/>
                </a:solidFill>
                <a:latin typeface="Times New Roman"/>
              </a:rPr>
            </a:b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	DAN TUGAS</a:t>
            </a:r>
          </a:p>
          <a:p>
            <a:pPr>
              <a:lnSpc>
                <a:spcPts val="195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9200" y="4472376"/>
            <a:ext cx="1510029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215900" algn="l"/>
              </a:tabLst>
            </a:pP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PEMBANTUAN</a:t>
            </a:r>
            <a:br>
              <a:rPr lang="en-CA" sz="1802">
                <a:solidFill>
                  <a:srgbClr val="000000"/>
                </a:solidFill>
                <a:latin typeface="Times New Roman"/>
              </a:rPr>
            </a:b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	KAB/KOTA</a:t>
            </a:r>
          </a:p>
          <a:p>
            <a:pPr>
              <a:lnSpc>
                <a:spcPts val="195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62400" y="3712645"/>
            <a:ext cx="1812356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457200" algn="l"/>
              </a:tabLst>
            </a:pP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BERKOORDINASI</a:t>
            </a:r>
            <a:br>
              <a:rPr lang="en-CA" sz="1802">
                <a:solidFill>
                  <a:srgbClr val="000000"/>
                </a:solidFill>
                <a:latin typeface="Times New Roman"/>
              </a:rPr>
            </a:b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	DENGAN</a:t>
            </a:r>
          </a:p>
          <a:p>
            <a:pPr>
              <a:lnSpc>
                <a:spcPts val="195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94200" y="4271692"/>
            <a:ext cx="984950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INSTANSI</a:t>
            </a:r>
          </a:p>
          <a:p>
            <a:pPr>
              <a:lnSpc>
                <a:spcPts val="195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56100" y="4544048"/>
            <a:ext cx="1045351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VERTIKAL</a:t>
            </a:r>
          </a:p>
          <a:p>
            <a:pPr>
              <a:lnSpc>
                <a:spcPts val="195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642100" y="3526296"/>
            <a:ext cx="177356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MELAKSANAKAN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731000" y="3812987"/>
            <a:ext cx="1566006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46 TUGAS DAN</a:t>
            </a:r>
          </a:p>
          <a:p>
            <a:pPr>
              <a:lnSpc>
                <a:spcPts val="192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845300" y="4099678"/>
            <a:ext cx="1329851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WEWENANG</a:t>
            </a:r>
          </a:p>
          <a:p>
            <a:pPr>
              <a:lnSpc>
                <a:spcPts val="195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39000" y="4372034"/>
            <a:ext cx="600549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YANG</a:t>
            </a:r>
          </a:p>
          <a:p>
            <a:pPr>
              <a:lnSpc>
                <a:spcPts val="195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07200" y="4658725"/>
            <a:ext cx="1455591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65100" algn="l"/>
              </a:tabLst>
            </a:pP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DILIMPAHKAN</a:t>
            </a:r>
            <a:br>
              <a:rPr lang="en-CA" sz="1802">
                <a:solidFill>
                  <a:srgbClr val="000000"/>
                </a:solidFill>
                <a:latin typeface="Times New Roman"/>
              </a:rPr>
            </a:br>
            <a:r>
              <a:rPr lang="en-CA" sz="1712" spc="-10">
                <a:solidFill>
                  <a:srgbClr val="000000"/>
                </a:solidFill>
                <a:latin typeface="Arial"/>
                <a:cs typeface="Arial"/>
              </a:rPr>
              <a:t>	PRESIDEN</a:t>
            </a:r>
          </a:p>
          <a:p>
            <a:pPr>
              <a:lnSpc>
                <a:spcPts val="195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0" y="0"/>
            <a:ext cx="911424" cy="831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CE78E7-09D7-43B8-B27C-765C64EC0C5C}"/>
              </a:ext>
            </a:extLst>
          </p:cNvPr>
          <p:cNvSpPr/>
          <p:nvPr/>
        </p:nvSpPr>
        <p:spPr>
          <a:xfrm>
            <a:off x="11307068" y="28669"/>
            <a:ext cx="911424" cy="831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7501" y="781848"/>
            <a:ext cx="9381214" cy="651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257" dirty="0" err="1">
                <a:latin typeface="Arial"/>
                <a:ea typeface="Calibri"/>
                <a:cs typeface="Times New Roman"/>
              </a:rPr>
              <a:t>Keputusan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Menteri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Dalam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Negeri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No. 118-138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Tahun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2021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tentang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Juknis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Pelaksanaan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Kegiatan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Dekonsentrasi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GWPP TA 2021,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dilaksanakan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oleh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Perangkat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Gubernur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untuk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melaksanakan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Program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dan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Kegiatan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, yang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diarahkan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pada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:</a:t>
            </a:r>
            <a:endParaRPr lang="id-ID" sz="2257" dirty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id-ID" sz="1242" dirty="0">
              <a:ea typeface="Calibri"/>
              <a:cs typeface="Times New Roman"/>
            </a:endParaRPr>
          </a:p>
          <a:p>
            <a:pPr marL="387031" indent="-387031" algn="just">
              <a:lnSpc>
                <a:spcPct val="115000"/>
              </a:lnSpc>
              <a:buFont typeface="+mj-lt"/>
              <a:buAutoNum type="alphaLcPeriod"/>
            </a:pPr>
            <a:r>
              <a:rPr lang="en-US" sz="2257" dirty="0" err="1">
                <a:latin typeface="Arial"/>
                <a:ea typeface="Calibri"/>
                <a:cs typeface="Times New Roman"/>
              </a:rPr>
              <a:t>Terwujudnya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pelaksanaan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tugas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dan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wewenang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GWPP.</a:t>
            </a:r>
            <a:endParaRPr lang="id-ID" sz="1242" dirty="0">
              <a:ea typeface="Calibri"/>
              <a:cs typeface="Times New Roman"/>
            </a:endParaRPr>
          </a:p>
          <a:p>
            <a:pPr marL="387031" indent="-387031" algn="just">
              <a:lnSpc>
                <a:spcPct val="115000"/>
              </a:lnSpc>
              <a:buFont typeface="+mj-lt"/>
              <a:buAutoNum type="alphaLcPeriod"/>
            </a:pPr>
            <a:r>
              <a:rPr lang="en-US" sz="2257" dirty="0" err="1">
                <a:latin typeface="Arial"/>
                <a:ea typeface="Calibri"/>
                <a:cs typeface="Times New Roman"/>
              </a:rPr>
              <a:t>Meningkatnya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efektivitas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dan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akuntabilitas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pelaksanaan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tugas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dan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wewenang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GWPP.</a:t>
            </a:r>
            <a:endParaRPr lang="id-ID" sz="1242" dirty="0">
              <a:ea typeface="Calibri"/>
              <a:cs typeface="Times New Roman"/>
            </a:endParaRPr>
          </a:p>
          <a:p>
            <a:pPr marL="387031" indent="-387031" algn="just">
              <a:lnSpc>
                <a:spcPct val="115000"/>
              </a:lnSpc>
              <a:buFont typeface="+mj-lt"/>
              <a:buAutoNum type="alphaLcPeriod"/>
            </a:pPr>
            <a:r>
              <a:rPr lang="en-US" sz="2257" dirty="0" err="1">
                <a:latin typeface="Arial"/>
                <a:ea typeface="Calibri"/>
                <a:cs typeface="Times New Roman"/>
              </a:rPr>
              <a:t>Terjalinya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Koordinasi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dan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Sinergitas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antar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Unit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Kerja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Perangkat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GWPP.</a:t>
            </a:r>
            <a:endParaRPr lang="id-ID" sz="1242" dirty="0">
              <a:ea typeface="Calibri"/>
              <a:cs typeface="Times New Roman"/>
            </a:endParaRPr>
          </a:p>
          <a:p>
            <a:pPr marL="387031" indent="-387031" algn="just">
              <a:lnSpc>
                <a:spcPct val="115000"/>
              </a:lnSpc>
              <a:buFont typeface="+mj-lt"/>
              <a:buAutoNum type="alphaLcPeriod"/>
            </a:pPr>
            <a:r>
              <a:rPr lang="en-US" sz="2257" dirty="0" err="1">
                <a:latin typeface="Arial"/>
                <a:ea typeface="Calibri"/>
                <a:cs typeface="Times New Roman"/>
              </a:rPr>
              <a:t>Tercapainya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Kinerja GWPP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dengan</a:t>
            </a:r>
            <a:r>
              <a:rPr lang="en-US" sz="2257" dirty="0">
                <a:latin typeface="Arial"/>
                <a:ea typeface="Calibri"/>
                <a:cs typeface="Times New Roman"/>
              </a:rPr>
              <a:t> </a:t>
            </a:r>
            <a:r>
              <a:rPr lang="en-US" sz="2257" dirty="0" err="1">
                <a:latin typeface="Arial"/>
                <a:ea typeface="Calibri"/>
                <a:cs typeface="Times New Roman"/>
              </a:rPr>
              <a:t>Baik</a:t>
            </a:r>
            <a:r>
              <a:rPr lang="en-US" sz="2257" dirty="0">
                <a:latin typeface="Arial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n-US" sz="2257" dirty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Surat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Pernyataan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Kesanggupan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Melaksanakan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Program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Penguatan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Penyelenggaraan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Bina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Adminstrasi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Kewilayahan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dengan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Kegiatan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Dekonsentrasi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Peningkatan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Peran GWPP di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Provinsi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Kalimantan Timur, No. 092/0898/BPPOD-I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tanggal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22 </a:t>
            </a:r>
            <a:r>
              <a:rPr kumimoji="0" lang="en-US" sz="226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Februari</a:t>
            </a:r>
            <a:r>
              <a:rPr kumimoji="0" 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2021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endParaRPr kumimoji="0" lang="id-ID" sz="105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87031" indent="-387031" algn="just">
              <a:lnSpc>
                <a:spcPct val="115000"/>
              </a:lnSpc>
              <a:buFont typeface="+mj-lt"/>
              <a:buAutoNum type="alphaLcPeriod"/>
            </a:pPr>
            <a:endParaRPr lang="id-ID" sz="1242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72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726315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2184400" y="143345"/>
            <a:ext cx="7841890" cy="9746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25"/>
              </a:lnSpc>
            </a:pPr>
            <a:r>
              <a:rPr lang="en-CA" sz="4289" b="1" dirty="0">
                <a:solidFill>
                  <a:srgbClr val="000000"/>
                </a:solidFill>
                <a:latin typeface="Agency FB Bold"/>
                <a:cs typeface="Agency FB Bold"/>
              </a:rPr>
              <a:t>STRUKTUR ORGANISASI PERANGKAT GWPP</a:t>
            </a:r>
          </a:p>
          <a:p>
            <a:pPr>
              <a:lnSpc>
                <a:spcPts val="3825"/>
              </a:lnSpc>
            </a:pPr>
            <a:endParaRPr lang="en-CA" sz="427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04337" y="1863490"/>
            <a:ext cx="4128246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CA" sz="1585" b="1" dirty="0">
                <a:solidFill>
                  <a:srgbClr val="000000"/>
                </a:solidFill>
                <a:latin typeface="Arial Narrow Bold"/>
                <a:cs typeface="Arial Narrow Bold"/>
              </a:rPr>
              <a:t>GUBERNUR SEBAGAI WAKIL PEMERINTAH PUSAT </a:t>
            </a:r>
          </a:p>
          <a:p>
            <a:pPr algn="ctr">
              <a:lnSpc>
                <a:spcPts val="1780"/>
              </a:lnSpc>
            </a:pPr>
            <a:r>
              <a:rPr lang="en-CA" sz="1585" b="1" dirty="0">
                <a:solidFill>
                  <a:srgbClr val="000000"/>
                </a:solidFill>
                <a:latin typeface="Arial Narrow Bold"/>
                <a:cs typeface="Arial Narrow Bold"/>
              </a:rPr>
              <a:t>(GUBERNUR KALIMANTAN TIMUR)</a:t>
            </a:r>
          </a:p>
          <a:p>
            <a:pPr algn="ctr">
              <a:lnSpc>
                <a:spcPts val="1780"/>
              </a:lnSpc>
            </a:pPr>
            <a:endParaRPr lang="en-CA" sz="157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97176" y="2645114"/>
            <a:ext cx="4785476" cy="6924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tabLst>
                <a:tab pos="889000" algn="l"/>
              </a:tabLst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SEKRETARIS GUBERNUR SEBAGAI </a:t>
            </a:r>
          </a:p>
          <a:p>
            <a:pPr algn="ctr">
              <a:lnSpc>
                <a:spcPts val="1800"/>
              </a:lnSpc>
              <a:tabLst>
                <a:tab pos="889000" algn="l"/>
              </a:tabLst>
            </a:pPr>
            <a:r>
              <a:rPr lang="en-CA" sz="1587" b="1" dirty="0">
                <a:solidFill>
                  <a:srgbClr val="000000"/>
                </a:solidFill>
                <a:latin typeface="Arial Narrow Bold"/>
                <a:cs typeface="Arial Narrow Bold"/>
              </a:rPr>
              <a:t>WAKIL PEMERINTAH PUSAT</a:t>
            </a:r>
          </a:p>
          <a:p>
            <a:pPr algn="ctr">
              <a:lnSpc>
                <a:spcPts val="1800"/>
              </a:lnSpc>
              <a:tabLst>
                <a:tab pos="889000" algn="l"/>
              </a:tabLst>
            </a:pPr>
            <a:r>
              <a:rPr lang="en-CA" sz="1587" b="1" dirty="0">
                <a:solidFill>
                  <a:srgbClr val="000000"/>
                </a:solidFill>
                <a:latin typeface="Arial Narrow Bold"/>
              </a:rPr>
              <a:t>(SEKRETARIS DAERAH PROV. KALTIM)</a:t>
            </a:r>
            <a:endParaRPr lang="en-CA" sz="157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512300" y="3583634"/>
            <a:ext cx="205081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87" b="1">
                <a:solidFill>
                  <a:srgbClr val="000000"/>
                </a:solidFill>
                <a:latin typeface="Arial Narrow Bold"/>
                <a:cs typeface="Arial Narrow Bold"/>
              </a:rPr>
              <a:t>PERANGKAT GUBERNUR</a:t>
            </a:r>
          </a:p>
          <a:p>
            <a:pPr>
              <a:lnSpc>
                <a:spcPts val="1780"/>
              </a:lnSpc>
            </a:pPr>
            <a:endParaRPr lang="en-CA" sz="15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19735" y="3669642"/>
            <a:ext cx="112832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CA" sz="1577" dirty="0">
                <a:solidFill>
                  <a:srgbClr val="000000"/>
                </a:solidFill>
                <a:latin typeface="Arial Narrow"/>
                <a:cs typeface="Arial Narrow"/>
              </a:rPr>
              <a:t>SEKRETARIAT</a:t>
            </a:r>
          </a:p>
          <a:p>
            <a:pPr algn="ctr">
              <a:lnSpc>
                <a:spcPts val="1780"/>
              </a:lnSpc>
            </a:pPr>
            <a:r>
              <a:rPr lang="en-CA" sz="1577" dirty="0">
                <a:solidFill>
                  <a:srgbClr val="000000"/>
                </a:solidFill>
              </a:rPr>
              <a:t>BIRO POD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4143" y="4861283"/>
            <a:ext cx="1703223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  <a:cs typeface="Arial Narrow"/>
              </a:rPr>
              <a:t>UNIT KERJA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BIDANG PEMERINTAHAN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endParaRPr lang="en-CA" sz="1350" dirty="0">
              <a:solidFill>
                <a:srgbClr val="000000"/>
              </a:solidFill>
              <a:latin typeface="Arial Narrow"/>
            </a:endParaRP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(BIRO POD SETDA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PROV. KALTIM)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15B1B997-E0BF-4E57-9C7F-42CBAEDAA01E}"/>
              </a:ext>
            </a:extLst>
          </p:cNvPr>
          <p:cNvSpPr txBox="1"/>
          <p:nvPr/>
        </p:nvSpPr>
        <p:spPr>
          <a:xfrm>
            <a:off x="2993276" y="4838591"/>
            <a:ext cx="1468351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  <a:cs typeface="Arial Narrow"/>
              </a:rPr>
              <a:t>UNIT KERJA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BIDANG HUKUM DAN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ORGANISASI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(BIRO HUKUM SETDA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PROV. KALTIM)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B2CA5236-C390-4840-8FA3-E43B1E5D8C6C}"/>
              </a:ext>
            </a:extLst>
          </p:cNvPr>
          <p:cNvSpPr txBox="1"/>
          <p:nvPr/>
        </p:nvSpPr>
        <p:spPr>
          <a:xfrm>
            <a:off x="5196908" y="4838591"/>
            <a:ext cx="1586012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  <a:cs typeface="Arial Narrow"/>
              </a:rPr>
              <a:t>UNIT KERJA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BIDANG KEUANGAN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endParaRPr lang="en-CA" sz="1350" dirty="0">
              <a:solidFill>
                <a:srgbClr val="000000"/>
              </a:solidFill>
              <a:latin typeface="Arial Narrow"/>
            </a:endParaRP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(BPKAD PROV. KALTIM)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6DBA7B1A-0F69-429D-8EA1-9E3DA6EDA87E}"/>
              </a:ext>
            </a:extLst>
          </p:cNvPr>
          <p:cNvSpPr txBox="1"/>
          <p:nvPr/>
        </p:nvSpPr>
        <p:spPr>
          <a:xfrm>
            <a:off x="7282957" y="4861283"/>
            <a:ext cx="1767407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  <a:cs typeface="Arial Narrow"/>
              </a:rPr>
              <a:t>UNIT KERJA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BIDANG PERENCANAAN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endParaRPr lang="en-CA" sz="1350" dirty="0">
              <a:solidFill>
                <a:srgbClr val="000000"/>
              </a:solidFill>
              <a:latin typeface="Arial Narrow"/>
            </a:endParaRP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(BAPPEDA PROV. KALTIM)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10C43B7B-EEDA-49B0-9199-5193CAF75A2F}"/>
              </a:ext>
            </a:extLst>
          </p:cNvPr>
          <p:cNvSpPr txBox="1"/>
          <p:nvPr/>
        </p:nvSpPr>
        <p:spPr>
          <a:xfrm>
            <a:off x="9566464" y="4838591"/>
            <a:ext cx="1592744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  <a:cs typeface="Arial Narrow"/>
              </a:rPr>
              <a:t>UNIT KERJA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BIDANG PENGAWASAN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endParaRPr lang="en-CA" sz="1350" dirty="0">
              <a:solidFill>
                <a:srgbClr val="000000"/>
              </a:solidFill>
              <a:latin typeface="Arial Narrow"/>
            </a:endParaRP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(INSPEKTORAT</a:t>
            </a:r>
          </a:p>
          <a:p>
            <a:pPr algn="ctr">
              <a:lnSpc>
                <a:spcPts val="1800"/>
              </a:lnSpc>
              <a:tabLst>
                <a:tab pos="2095500" algn="l"/>
              </a:tabLst>
            </a:pPr>
            <a:r>
              <a:rPr lang="en-CA" sz="1350" dirty="0">
                <a:solidFill>
                  <a:srgbClr val="000000"/>
                </a:solidFill>
                <a:latin typeface="Arial Narrow"/>
              </a:rPr>
              <a:t> PROV. KALTIM)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87D522-802F-4CB2-B96C-05E299EEC910}"/>
              </a:ext>
            </a:extLst>
          </p:cNvPr>
          <p:cNvSpPr txBox="1"/>
          <p:nvPr/>
        </p:nvSpPr>
        <p:spPr>
          <a:xfrm>
            <a:off x="342715" y="1196860"/>
            <a:ext cx="3218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ea typeface="Calibri"/>
                <a:cs typeface="Times New Roman"/>
              </a:rPr>
              <a:t>SK </a:t>
            </a:r>
            <a:r>
              <a:rPr lang="en-US" dirty="0" err="1">
                <a:ea typeface="Calibri"/>
                <a:cs typeface="Times New Roman"/>
              </a:rPr>
              <a:t>Gubernur</a:t>
            </a:r>
            <a:r>
              <a:rPr lang="en-US" dirty="0">
                <a:ea typeface="Calibri"/>
                <a:cs typeface="Times New Roman"/>
              </a:rPr>
              <a:t> Kalimantan Timur No. 902/K.284/2021 </a:t>
            </a:r>
            <a:r>
              <a:rPr lang="en-US" dirty="0" err="1">
                <a:ea typeface="Calibri"/>
                <a:cs typeface="Times New Roman"/>
              </a:rPr>
              <a:t>tanggal</a:t>
            </a:r>
            <a:r>
              <a:rPr lang="en-US" dirty="0">
                <a:ea typeface="Calibri"/>
                <a:cs typeface="Times New Roman"/>
              </a:rPr>
              <a:t> 28 </a:t>
            </a:r>
            <a:r>
              <a:rPr lang="en-US" dirty="0" err="1">
                <a:ea typeface="Calibri"/>
                <a:cs typeface="Times New Roman"/>
              </a:rPr>
              <a:t>Juni</a:t>
            </a:r>
            <a:r>
              <a:rPr lang="en-US" dirty="0">
                <a:ea typeface="Calibri"/>
                <a:cs typeface="Times New Roman"/>
              </a:rPr>
              <a:t> 2021 </a:t>
            </a:r>
            <a:r>
              <a:rPr lang="en-US" dirty="0" err="1">
                <a:ea typeface="Calibri"/>
                <a:cs typeface="Times New Roman"/>
              </a:rPr>
              <a:t>tentang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Pembentukan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Perangkat</a:t>
            </a:r>
            <a:r>
              <a:rPr lang="en-US" dirty="0">
                <a:ea typeface="Calibri"/>
                <a:cs typeface="Times New Roman"/>
              </a:rPr>
              <a:t> GWPP Prov. </a:t>
            </a:r>
            <a:r>
              <a:rPr lang="en-US" dirty="0" err="1">
                <a:ea typeface="Calibri"/>
                <a:cs typeface="Times New Roman"/>
              </a:rPr>
              <a:t>Kaltim</a:t>
            </a:r>
            <a:r>
              <a:rPr lang="en-US" dirty="0">
                <a:ea typeface="Calibri"/>
                <a:cs typeface="Times New Roman"/>
              </a:rPr>
              <a:t>.</a:t>
            </a:r>
            <a:endParaRPr lang="id-ID" dirty="0">
              <a:ea typeface="Calibri"/>
              <a:cs typeface="Times New Roman"/>
            </a:endParaRPr>
          </a:p>
          <a:p>
            <a:endParaRPr lang="en-ID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F1EC42-1B97-47B7-AC64-6FB1E30800E4}"/>
              </a:ext>
            </a:extLst>
          </p:cNvPr>
          <p:cNvSpPr txBox="1"/>
          <p:nvPr/>
        </p:nvSpPr>
        <p:spPr>
          <a:xfrm>
            <a:off x="8382652" y="1102639"/>
            <a:ext cx="3597176" cy="173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68288" algn="just">
              <a:lnSpc>
                <a:spcPct val="115000"/>
              </a:lnSpc>
              <a:spcAft>
                <a:spcPts val="0"/>
              </a:spcAft>
            </a:pPr>
            <a:endParaRPr lang="id-ID" sz="500" dirty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SK </a:t>
            </a:r>
            <a:r>
              <a:rPr lang="en-US" dirty="0" err="1">
                <a:ea typeface="Calibri"/>
                <a:cs typeface="Times New Roman"/>
              </a:rPr>
              <a:t>Sekda</a:t>
            </a:r>
            <a:r>
              <a:rPr lang="en-US" dirty="0">
                <a:ea typeface="Calibri"/>
                <a:cs typeface="Times New Roman"/>
              </a:rPr>
              <a:t> Prov. </a:t>
            </a:r>
            <a:r>
              <a:rPr lang="en-US" dirty="0" err="1">
                <a:ea typeface="Calibri"/>
                <a:cs typeface="Times New Roman"/>
              </a:rPr>
              <a:t>Kaltim</a:t>
            </a:r>
            <a:r>
              <a:rPr lang="en-US" dirty="0">
                <a:ea typeface="Calibri"/>
                <a:cs typeface="Times New Roman"/>
              </a:rPr>
              <a:t> No. 902/ 24/ 169185-APBN/2021 </a:t>
            </a:r>
            <a:r>
              <a:rPr lang="en-US" dirty="0" err="1">
                <a:ea typeface="Calibri"/>
                <a:cs typeface="Times New Roman"/>
              </a:rPr>
              <a:t>tanggal</a:t>
            </a:r>
            <a:r>
              <a:rPr lang="en-US" dirty="0">
                <a:ea typeface="Calibri"/>
                <a:cs typeface="Times New Roman"/>
              </a:rPr>
              <a:t> 29 </a:t>
            </a:r>
            <a:r>
              <a:rPr lang="en-US" dirty="0" err="1">
                <a:ea typeface="Calibri"/>
                <a:cs typeface="Times New Roman"/>
              </a:rPr>
              <a:t>Juni</a:t>
            </a:r>
            <a:r>
              <a:rPr lang="en-US" dirty="0">
                <a:ea typeface="Calibri"/>
                <a:cs typeface="Times New Roman"/>
              </a:rPr>
              <a:t> 2021 </a:t>
            </a:r>
            <a:r>
              <a:rPr lang="en-US" dirty="0" err="1">
                <a:ea typeface="Calibri"/>
                <a:cs typeface="Times New Roman"/>
              </a:rPr>
              <a:t>tentang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Pembentukan</a:t>
            </a:r>
            <a:r>
              <a:rPr lang="en-US" dirty="0">
                <a:ea typeface="Calibri"/>
                <a:cs typeface="Times New Roman"/>
              </a:rPr>
              <a:t> Tim </a:t>
            </a:r>
            <a:r>
              <a:rPr lang="en-US" dirty="0" err="1">
                <a:ea typeface="Calibri"/>
                <a:cs typeface="Times New Roman"/>
              </a:rPr>
              <a:t>Perangkat</a:t>
            </a:r>
            <a:r>
              <a:rPr lang="en-US" dirty="0">
                <a:ea typeface="Calibri"/>
                <a:cs typeface="Times New Roman"/>
              </a:rPr>
              <a:t> GWPP Prov. </a:t>
            </a:r>
            <a:r>
              <a:rPr lang="en-US" dirty="0" err="1">
                <a:ea typeface="Calibri"/>
                <a:cs typeface="Times New Roman"/>
              </a:rPr>
              <a:t>Kaltim</a:t>
            </a:r>
            <a:r>
              <a:rPr lang="en-US" dirty="0">
                <a:ea typeface="Calibri"/>
                <a:cs typeface="Times New Roman"/>
              </a:rPr>
              <a:t>.</a:t>
            </a:r>
            <a:endParaRPr lang="id-ID" dirty="0">
              <a:ea typeface="Calibri"/>
              <a:cs typeface="Times New Roman"/>
            </a:endParaRPr>
          </a:p>
          <a:p>
            <a:endParaRPr lang="en-ID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0" y="1"/>
            <a:ext cx="911424" cy="1117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2BB922-5767-4C31-9311-AFB3639DE8FB}"/>
              </a:ext>
            </a:extLst>
          </p:cNvPr>
          <p:cNvSpPr/>
          <p:nvPr/>
        </p:nvSpPr>
        <p:spPr>
          <a:xfrm>
            <a:off x="11221706" y="1"/>
            <a:ext cx="970294" cy="1102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5F0908-BB84-44E1-927C-ED73458DC08F}"/>
              </a:ext>
            </a:extLst>
          </p:cNvPr>
          <p:cNvSpPr txBox="1">
            <a:spLocks/>
          </p:cNvSpPr>
          <p:nvPr/>
        </p:nvSpPr>
        <p:spPr>
          <a:xfrm>
            <a:off x="380961" y="3010247"/>
            <a:ext cx="3238523" cy="45154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525" tIns="45763" rIns="91525" bIns="45763"/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TUGAS</a:t>
            </a:r>
            <a:endParaRPr lang="id-ID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spcBef>
                <a:spcPts val="0"/>
              </a:spcBef>
              <a:defRPr/>
            </a:pPr>
            <a:endParaRPr lang="en-US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just">
              <a:spcBef>
                <a:spcPts val="0"/>
              </a:spcBef>
              <a:buClrTx/>
              <a:tabLst>
                <a:tab pos="0" algn="l"/>
              </a:tabLst>
              <a:defRPr/>
            </a:pP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mendukung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pelayanan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administrasi</a:t>
            </a:r>
            <a:r>
              <a:rPr lang="id-ID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k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euangan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endParaRPr lang="id-ID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just">
              <a:spcBef>
                <a:spcPts val="0"/>
              </a:spcBef>
              <a:buClrTx/>
              <a:tabLst>
                <a:tab pos="0" algn="l"/>
              </a:tabLst>
              <a:defRPr/>
            </a:pP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perencanaan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umum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id-ID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57189" indent="-457189" algn="just">
              <a:spcBef>
                <a:spcPts val="0"/>
              </a:spcBef>
              <a:buClrTx/>
              <a:buFont typeface="+mj-lt"/>
              <a:buAutoNum type="arabicPeriod"/>
              <a:tabLst>
                <a:tab pos="450839" algn="l"/>
              </a:tabLst>
              <a:defRPr/>
            </a:pPr>
            <a:endParaRPr lang="id-ID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087ADA-D9B0-4645-B465-C9BE01C4729B}"/>
              </a:ext>
            </a:extLst>
          </p:cNvPr>
          <p:cNvSpPr txBox="1">
            <a:spLocks/>
          </p:cNvSpPr>
          <p:nvPr/>
        </p:nvSpPr>
        <p:spPr>
          <a:xfrm>
            <a:off x="3809984" y="3010250"/>
            <a:ext cx="8382016" cy="4569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525" tIns="45763" rIns="91525" bIns="45763"/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2133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FUNGSI</a:t>
            </a:r>
            <a:r>
              <a:rPr lang="en-US" sz="2133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</a:t>
            </a:r>
          </a:p>
          <a:p>
            <a:pPr marL="355591" indent="-355591" algn="just"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pengoordinasian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penyusunan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rencana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program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anggaran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perangkat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gubernur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355591" indent="-355591" algn="just"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pengoordinasian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tugas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perangkat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gubernur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55591" indent="-355591" algn="just"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pelayanan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administrasi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keuangan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pengelolaan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tata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usaha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55591" indent="-355591" algn="just"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pengelolaan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data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informasi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55591" indent="-355591" algn="just"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pemantauan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evaluasi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tugas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perangkat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gubernur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55591" indent="-355591" algn="just"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koordinasi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tugas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pertanggungjawaban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serta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pelaporan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kegiatan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55591" indent="-355591" algn="just"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penyusunan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laporan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kinerja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keuangan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dan</a:t>
            </a:r>
            <a:endParaRPr lang="en-US" sz="1867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355591" indent="-355591" algn="just"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pelaksanaan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fungsi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lain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dari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Gubernur</a:t>
            </a:r>
            <a:r>
              <a:rPr lang="en-US" sz="1867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87378" algn="just">
              <a:spcBef>
                <a:spcPts val="0"/>
              </a:spcBef>
              <a:defRPr/>
            </a:pPr>
            <a:endParaRPr lang="en-AU" sz="2133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09" y="796702"/>
            <a:ext cx="11715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Sekretaris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daerah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provinsi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karena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jabatannya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ditetapkan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sebagai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sekretaris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gubernur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189" indent="-457189">
              <a:buFont typeface="+mj-lt"/>
              <a:buAutoNum type="arabicPeriod"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Asisten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yang 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melaksanakan fungsi di bidang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pemerintahan melaksanakan tugas sehari-hari mengkoordinasikan pelaksanaan tugas dan wewenang unit kerja perangkat gubernur.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457189" indent="-457189">
              <a:buFont typeface="+mj-lt"/>
              <a:buAutoNum type="arabicPeriod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8253" y="185828"/>
            <a:ext cx="1259453" cy="541838"/>
            <a:chOff x="155575" y="4659982"/>
            <a:chExt cx="944590" cy="360040"/>
          </a:xfrm>
        </p:grpSpPr>
        <p:sp>
          <p:nvSpPr>
            <p:cNvPr id="9" name="Right Arrow 8"/>
            <p:cNvSpPr/>
            <p:nvPr/>
          </p:nvSpPr>
          <p:spPr>
            <a:xfrm>
              <a:off x="155575" y="4659982"/>
              <a:ext cx="455985" cy="36004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Chevron 10"/>
            <p:cNvSpPr/>
            <p:nvPr/>
          </p:nvSpPr>
          <p:spPr>
            <a:xfrm>
              <a:off x="559468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12133" y="4659982"/>
              <a:ext cx="288032" cy="36004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15463" y="185826"/>
            <a:ext cx="2297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b="1" dirty="0">
                <a:latin typeface="Aharoni" pitchFamily="2" charset="-79"/>
                <a:cs typeface="Aharoni" pitchFamily="2" charset="-79"/>
              </a:rPr>
              <a:t>SEKRETARIAT</a:t>
            </a:r>
            <a:endParaRPr lang="en-US" sz="2667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136</TotalTime>
  <Words>3322</Words>
  <Application>Microsoft Office PowerPoint</Application>
  <PresentationFormat>Custom</PresentationFormat>
  <Paragraphs>433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52" baseType="lpstr">
      <vt:lpstr>Arial Unicode MS</vt:lpstr>
      <vt:lpstr>Agency FB</vt:lpstr>
      <vt:lpstr>Agency FB Bold</vt:lpstr>
      <vt:lpstr>Aharoni</vt:lpstr>
      <vt:lpstr>Aharoni Bold</vt:lpstr>
      <vt:lpstr>Arial</vt:lpstr>
      <vt:lpstr>Arial Black</vt:lpstr>
      <vt:lpstr>Arial Narrow</vt:lpstr>
      <vt:lpstr>Arial Narrow Bold</vt:lpstr>
      <vt:lpstr>Berlin Sans FB</vt:lpstr>
      <vt:lpstr>Bernard MT Condensed</vt:lpstr>
      <vt:lpstr>Calibri</vt:lpstr>
      <vt:lpstr>Calibri Bold</vt:lpstr>
      <vt:lpstr>Calibri Light</vt:lpstr>
      <vt:lpstr>Century Gothic</vt:lpstr>
      <vt:lpstr>Courier New</vt:lpstr>
      <vt:lpstr>Courier New Bold</vt:lpstr>
      <vt:lpstr>Times New Roman</vt:lpstr>
      <vt:lpstr>Trebuchet MS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KEGIATAN SEKRETARIAT  GUBERNUR SEBAGAI WAKIL PEMERINTAH PUSAT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Investintech.com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USERD</cp:lastModifiedBy>
  <cp:revision>21</cp:revision>
  <cp:lastPrinted>2021-09-26T05:52:20Z</cp:lastPrinted>
  <dcterms:created xsi:type="dcterms:W3CDTF">2021-09-25T23:47:13Z</dcterms:created>
  <dcterms:modified xsi:type="dcterms:W3CDTF">2021-09-27T02:28:57Z</dcterms:modified>
</cp:coreProperties>
</file>